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40"/>
  </p:notesMasterIdLst>
  <p:handoutMasterIdLst>
    <p:handoutMasterId r:id="rId41"/>
  </p:handoutMasterIdLst>
  <p:sldIdLst>
    <p:sldId id="256" r:id="rId2"/>
    <p:sldId id="315" r:id="rId3"/>
    <p:sldId id="283" r:id="rId4"/>
    <p:sldId id="324" r:id="rId5"/>
    <p:sldId id="325" r:id="rId6"/>
    <p:sldId id="326" r:id="rId7"/>
    <p:sldId id="323" r:id="rId8"/>
    <p:sldId id="289" r:id="rId9"/>
    <p:sldId id="290" r:id="rId10"/>
    <p:sldId id="294" r:id="rId11"/>
    <p:sldId id="295" r:id="rId12"/>
    <p:sldId id="301" r:id="rId13"/>
    <p:sldId id="308" r:id="rId14"/>
    <p:sldId id="302" r:id="rId15"/>
    <p:sldId id="307" r:id="rId16"/>
    <p:sldId id="322" r:id="rId17"/>
    <p:sldId id="300" r:id="rId18"/>
    <p:sldId id="299" r:id="rId19"/>
    <p:sldId id="321" r:id="rId20"/>
    <p:sldId id="309" r:id="rId21"/>
    <p:sldId id="328" r:id="rId22"/>
    <p:sldId id="330" r:id="rId23"/>
    <p:sldId id="331" r:id="rId24"/>
    <p:sldId id="345" r:id="rId25"/>
    <p:sldId id="336" r:id="rId26"/>
    <p:sldId id="337" r:id="rId27"/>
    <p:sldId id="338" r:id="rId28"/>
    <p:sldId id="342" r:id="rId29"/>
    <p:sldId id="344" r:id="rId30"/>
    <p:sldId id="319" r:id="rId31"/>
    <p:sldId id="343" r:id="rId32"/>
    <p:sldId id="339" r:id="rId33"/>
    <p:sldId id="340" r:id="rId34"/>
    <p:sldId id="341" r:id="rId35"/>
    <p:sldId id="334" r:id="rId36"/>
    <p:sldId id="320" r:id="rId37"/>
    <p:sldId id="317" r:id="rId38"/>
    <p:sldId id="329" r:id="rId39"/>
  </p:sldIdLst>
  <p:sldSz cx="9144000" cy="6858000" type="screen4x3"/>
  <p:notesSz cx="6858000" cy="9144000"/>
  <p:embeddedFontLst>
    <p:embeddedFont>
      <p:font typeface="Calibri" panose="020F0502020204030204" pitchFamily="34" charset="0"/>
      <p:regular r:id="rId42"/>
      <p:bold r:id="rId43"/>
      <p:italic r:id="rId44"/>
      <p:boldItalic r:id="rId45"/>
    </p:embeddedFont>
    <p:embeddedFont>
      <p:font typeface="Calibri Light" panose="020F0302020204030204" pitchFamily="34" charset="0"/>
      <p:regular r:id="rId46"/>
      <p:italic r:id="rId47"/>
    </p:embeddedFont>
    <p:embeddedFont>
      <p:font typeface="Cavolini" panose="03000502040302020204" pitchFamily="66" charset="0"/>
      <p:regular r:id="rId48"/>
      <p:bold r:id="rId49"/>
      <p:italic r:id="rId50"/>
      <p:boldItalic r:id="rId51"/>
    </p:embeddedFont>
    <p:embeddedFont>
      <p:font typeface="Mangal" panose="02040503050203030202" pitchFamily="18" charset="0"/>
      <p:regular r:id="rId52"/>
      <p:bold r:id="rId53"/>
    </p:embeddedFont>
    <p:embeddedFont>
      <p:font typeface="Open Sans" panose="020B0606030504020204" pitchFamily="34" charset="0"/>
      <p:regular r:id="rId54"/>
      <p:bold r:id="rId55"/>
      <p:italic r:id="rId56"/>
      <p:boldItalic r:id="rId57"/>
    </p:embeddedFont>
    <p:embeddedFont>
      <p:font typeface="Open Sans Light" panose="020B0306030504020204" pitchFamily="34" charset="0"/>
      <p:regular r:id="rId58"/>
      <p:italic r:id="rId59"/>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1BB"/>
    <a:srgbClr val="0C0C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906" autoAdjust="0"/>
    <p:restoredTop sz="94660"/>
  </p:normalViewPr>
  <p:slideViewPr>
    <p:cSldViewPr snapToGrid="0">
      <p:cViewPr varScale="1">
        <p:scale>
          <a:sx n="82" d="100"/>
          <a:sy n="82" d="100"/>
        </p:scale>
        <p:origin x="1046" y="1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71" d="100"/>
          <a:sy n="71" d="100"/>
        </p:scale>
        <p:origin x="3222"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handoutMaster" Target="handoutMasters/handoutMaster1.xml"/><Relationship Id="rId54" Type="http://schemas.openxmlformats.org/officeDocument/2006/relationships/font" Target="fonts/font13.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font" Target="fonts/font18.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C1D8630-9237-4BE7-9AFA-F1C8E44CEE44}" type="datetimeFigureOut">
              <a:rPr lang="it-IT" smtClean="0"/>
              <a:t>24/06/2023</a:t>
            </a:fld>
            <a:endParaRPr lang="it-IT"/>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ED67E5A-45CA-4EDD-AEBA-067149AFF583}" type="slidenum">
              <a:rPr lang="it-IT" smtClean="0"/>
              <a:t>‹N›</a:t>
            </a:fld>
            <a:endParaRPr lang="it-IT"/>
          </a:p>
        </p:txBody>
      </p:sp>
    </p:spTree>
    <p:extLst>
      <p:ext uri="{BB962C8B-B14F-4D97-AF65-F5344CB8AC3E}">
        <p14:creationId xmlns:p14="http://schemas.microsoft.com/office/powerpoint/2010/main" val="2693379948"/>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3F9ACC-C21F-4FB7-9E0A-95AB9ECDE2E6}" type="datetimeFigureOut">
              <a:rPr lang="it-IT" smtClean="0"/>
              <a:t>24/06/2023</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94DCD6-DEC0-4D63-A891-EB2CCC98DDA2}" type="slidenum">
              <a:rPr lang="it-IT" smtClean="0"/>
              <a:t>‹N›</a:t>
            </a:fld>
            <a:endParaRPr lang="it-IT"/>
          </a:p>
        </p:txBody>
      </p:sp>
    </p:spTree>
    <p:extLst>
      <p:ext uri="{BB962C8B-B14F-4D97-AF65-F5344CB8AC3E}">
        <p14:creationId xmlns:p14="http://schemas.microsoft.com/office/powerpoint/2010/main" val="415157707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3863145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9800525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olo presentazione sfondo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6500" b="1" i="0" baseline="0">
                <a:solidFill>
                  <a:schemeClr val="bg1"/>
                </a:solidFill>
                <a:latin typeface="Open Sans" charset="0"/>
                <a:ea typeface="Open Sans" charset="0"/>
                <a:cs typeface="Open Sans" charset="0"/>
              </a:defRPr>
            </a:lvl1pPr>
          </a:lstStyle>
          <a:p>
            <a:r>
              <a:rPr lang="en-US"/>
              <a:t>Titolo</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36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565808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it">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8" name="Segnaposto testo 7"/>
          <p:cNvSpPr>
            <a:spLocks noGrp="1"/>
          </p:cNvSpPr>
          <p:nvPr>
            <p:ph type="body" sz="quarter" idx="12" hasCustomPrompt="1"/>
          </p:nvPr>
        </p:nvSpPr>
        <p:spPr>
          <a:xfrm>
            <a:off x="469900" y="1624165"/>
            <a:ext cx="8196263" cy="1064443"/>
          </a:xfrm>
          <a:prstGeom prst="rect">
            <a:avLst/>
          </a:prstGeom>
        </p:spPr>
        <p:txBody>
          <a:bodyPr/>
          <a:lstStyle>
            <a:lvl1pPr marL="0" indent="0">
              <a:lnSpc>
                <a:spcPct val="120000"/>
              </a:lnSpc>
              <a:buFont typeface="Arial" panose="020B0604020202020204" pitchFamily="34" charset="0"/>
              <a:buNone/>
              <a:defRPr sz="5400" i="1">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«Cit.</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l</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a forma non deve andare oltre</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la sua funzione»</a:t>
            </a:r>
            <a:endParaRPr lang="it-IT" sz="5400" i="1"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52610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 immaigne di sfondo">
    <p:bg>
      <p:bgRef idx="1001">
        <a:schemeClr val="bg2"/>
      </p:bgRef>
    </p:bg>
    <p:spTree>
      <p:nvGrpSpPr>
        <p:cNvPr id="1" name=""/>
        <p:cNvGrpSpPr/>
        <p:nvPr/>
      </p:nvGrpSpPr>
      <p:grpSpPr>
        <a:xfrm>
          <a:off x="0" y="0"/>
          <a:ext cx="0" cy="0"/>
          <a:chOff x="0" y="0"/>
          <a:chExt cx="0" cy="0"/>
        </a:xfrm>
      </p:grpSpPr>
      <p:pic>
        <p:nvPicPr>
          <p:cNvPr id="19" name="Immagin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6" name="Segnaposto immagine 15"/>
          <p:cNvSpPr>
            <a:spLocks noGrp="1"/>
          </p:cNvSpPr>
          <p:nvPr>
            <p:ph type="pic" sz="quarter" idx="12"/>
          </p:nvPr>
        </p:nvSpPr>
        <p:spPr>
          <a:xfrm>
            <a:off x="0" y="0"/>
            <a:ext cx="9144000" cy="6858000"/>
          </a:xfrm>
          <a:prstGeom prst="rect">
            <a:avLst/>
          </a:prstGeom>
        </p:spPr>
        <p:txBody>
          <a:bodyPr/>
          <a:lstStyle/>
          <a:p>
            <a:endParaRPr lang="it-IT"/>
          </a:p>
        </p:txBody>
      </p:sp>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2"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21" name="Segnaposto testo 20"/>
          <p:cNvSpPr>
            <a:spLocks noGrp="1"/>
          </p:cNvSpPr>
          <p:nvPr>
            <p:ph type="body" sz="quarter" idx="13" hasCustomPrompt="1"/>
          </p:nvPr>
        </p:nvSpPr>
        <p:spPr>
          <a:xfrm>
            <a:off x="472281" y="395643"/>
            <a:ext cx="8199438" cy="1050925"/>
          </a:xfrm>
          <a:prstGeom prst="rect">
            <a:avLst/>
          </a:prstGeom>
        </p:spPr>
        <p:txBody>
          <a:bodyPr/>
          <a:lstStyle>
            <a:lvl1pPr marL="0" indent="0">
              <a:buFont typeface="Arial" panose="020B0604020202020204" pitchFamily="34" charset="0"/>
              <a:buNone/>
              <a:defRPr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«Slide</a:t>
            </a:r>
            <a:r>
              <a:rPr lang="it-IT" sz="5400" b="0" i="1" kern="1200" baseline="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 per immagini di sfondo + pannello opacizzato per mantenere la leggibilità del testo</a:t>
            </a: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a:t>
            </a:r>
            <a:endParaRPr lang="it-IT"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12948051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olo presenta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6500" b="1" i="0" baseline="0">
                <a:solidFill>
                  <a:srgbClr val="0061BB"/>
                </a:solidFill>
                <a:latin typeface="Open Sans" charset="0"/>
                <a:ea typeface="Open Sans" charset="0"/>
                <a:cs typeface="Open Sans" charset="0"/>
              </a:defRPr>
            </a:lvl1pPr>
          </a:lstStyle>
          <a:p>
            <a:r>
              <a:rPr lang="en-US"/>
              <a:t>Titolo</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36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Tree>
    <p:extLst>
      <p:ext uri="{BB962C8B-B14F-4D97-AF65-F5344CB8AC3E}">
        <p14:creationId xmlns:p14="http://schemas.microsoft.com/office/powerpoint/2010/main" val="3533862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olo sezione sf.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4800" b="1" i="0" baseline="0">
                <a:solidFill>
                  <a:schemeClr val="bg1"/>
                </a:solidFill>
                <a:latin typeface="Open Sans" charset="0"/>
                <a:ea typeface="Open Sans" charset="0"/>
                <a:cs typeface="Open Sans" charset="0"/>
              </a:defRPr>
            </a:lvl1pPr>
          </a:lstStyle>
          <a:p>
            <a:r>
              <a:rPr lang="en-US"/>
              <a:t>Titolo sezione</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28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462498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olo se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4800" b="1" i="0" baseline="0">
                <a:solidFill>
                  <a:srgbClr val="0061BB"/>
                </a:solidFill>
                <a:latin typeface="Open Sans" charset="0"/>
                <a:ea typeface="Open Sans" charset="0"/>
                <a:cs typeface="Open Sans" charset="0"/>
              </a:defRPr>
            </a:lvl1pPr>
          </a:lstStyle>
          <a:p>
            <a:r>
              <a:rPr lang="en-US"/>
              <a:t>Titolo sezione</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28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sezione facoltativo (*)</a:t>
            </a:r>
          </a:p>
        </p:txBody>
      </p:sp>
    </p:spTree>
    <p:extLst>
      <p:ext uri="{BB962C8B-B14F-4D97-AF65-F5344CB8AC3E}">
        <p14:creationId xmlns:p14="http://schemas.microsoft.com/office/powerpoint/2010/main" val="2568453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lenco puntato">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Segnaposto testo 8"/>
          <p:cNvSpPr>
            <a:spLocks noGrp="1"/>
          </p:cNvSpPr>
          <p:nvPr>
            <p:ph type="body" sz="quarter" idx="11" hasCustomPrompt="1"/>
          </p:nvPr>
        </p:nvSpPr>
        <p:spPr>
          <a:xfrm>
            <a:off x="469900" y="1611629"/>
            <a:ext cx="8196263" cy="4401207"/>
          </a:xfrm>
          <a:prstGeom prst="rect">
            <a:avLst/>
          </a:prstGeom>
        </p:spPr>
        <p:txBody>
          <a:bodyPr/>
          <a:lstStyle>
            <a:lvl1pPr marL="285750" indent="-285750">
              <a:buFont typeface="Arial" panose="020B0604020202020204" pitchFamily="34" charset="0"/>
              <a:buChar char="•"/>
              <a:defRPr sz="2800"/>
            </a:lvl1pPr>
          </a:lstStyle>
          <a:p>
            <a:pPr marL="285750" indent="-285750">
              <a:buFont typeface="Arial" panose="020B0604020202020204" pitchFamily="34" charset="0"/>
              <a:buChar char="•"/>
            </a:pPr>
            <a:r>
              <a:rPr lang="it-IT" sz="2400">
                <a:solidFill>
                  <a:srgbClr val="0C0C0C"/>
                </a:solidFill>
                <a:latin typeface="Open Sans" panose="020B0606030504020204" pitchFamily="34" charset="0"/>
                <a:ea typeface="Open Sans" panose="020B0606030504020204" pitchFamily="34" charset="0"/>
                <a:cs typeface="Open Sans" panose="020B0606030504020204" pitchFamily="34" charset="0"/>
              </a:rPr>
              <a:t>Esempio di </a:t>
            </a:r>
            <a:r>
              <a:rPr lang="it-IT" sz="2400" b="1">
                <a:solidFill>
                  <a:srgbClr val="0C0C0C"/>
                </a:solidFill>
                <a:latin typeface="Open Sans" panose="020B0606030504020204" pitchFamily="34" charset="0"/>
                <a:ea typeface="Open Sans" panose="020B0606030504020204" pitchFamily="34" charset="0"/>
                <a:cs typeface="Open Sans" panose="020B0606030504020204" pitchFamily="34" charset="0"/>
              </a:rPr>
              <a:t>elenco puntato</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a:t>
            </a:r>
          </a:p>
          <a:p>
            <a:pPr marL="285750" indent="-285750">
              <a:buFont typeface="Arial" panose="020B0604020202020204" pitchFamily="34" charset="0"/>
              <a:buChar char="•"/>
            </a:pPr>
            <a:r>
              <a:rPr lang="it-IT" sz="2400" b="0" i="0" kern="1200">
                <a:solidFill>
                  <a:srgbClr val="0C0C0C"/>
                </a:solidFill>
                <a:effectLst/>
                <a:latin typeface="Open Sans" panose="020B0606030504020204" pitchFamily="34" charset="0"/>
                <a:ea typeface="Open Sans" panose="020B0606030504020204" pitchFamily="34" charset="0"/>
                <a:cs typeface="Open Sans" panose="020B0606030504020204" pitchFamily="34" charset="0"/>
              </a:rPr>
              <a:t>Consectetur</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adipiscing elit</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Sed do eiusmod tempor incididunt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Ut labore et dolore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61624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olo, sottotiolo, paragraf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1"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sp>
        <p:nvSpPr>
          <p:cNvPr id="9" name="Segnaposto testo 8"/>
          <p:cNvSpPr>
            <a:spLocks noGrp="1"/>
          </p:cNvSpPr>
          <p:nvPr>
            <p:ph type="body" sz="quarter" idx="11" hasCustomPrompt="1"/>
          </p:nvPr>
        </p:nvSpPr>
        <p:spPr>
          <a:xfrm>
            <a:off x="477376" y="1642897"/>
            <a:ext cx="8189547" cy="1420610"/>
          </a:xfrm>
          <a:prstGeom prst="rect">
            <a:avLst/>
          </a:prstGeom>
        </p:spPr>
        <p:txBody>
          <a:bodyPr/>
          <a:lstStyle>
            <a:lvl1pPr marL="0" indent="0">
              <a:lnSpc>
                <a:spcPct val="120000"/>
              </a:lnSpc>
              <a:buFont typeface="Arial" panose="020B0604020202020204" pitchFamily="34" charset="0"/>
              <a:buNone/>
              <a:defRPr sz="240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 consectetur adipiscing elit, sed do eiusmod tempor incididunt ut labore et dolore 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 name="Segnaposto testo 15"/>
          <p:cNvSpPr>
            <a:spLocks noGrp="1"/>
          </p:cNvSpPr>
          <p:nvPr>
            <p:ph type="body" sz="quarter" idx="12" hasCustomPrompt="1"/>
          </p:nvPr>
        </p:nvSpPr>
        <p:spPr>
          <a:xfrm>
            <a:off x="470630" y="3208096"/>
            <a:ext cx="6789979" cy="2804741"/>
          </a:xfrm>
          <a:prstGeom prst="rect">
            <a:avLst/>
          </a:prstGeom>
        </p:spPr>
        <p:txBody>
          <a:bodyPr/>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3241852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olo, sottotitolo, paragrafo due colonne">
    <p:spTree>
      <p:nvGrpSpPr>
        <p:cNvPr id="1" name=""/>
        <p:cNvGrpSpPr/>
        <p:nvPr/>
      </p:nvGrpSpPr>
      <p:grpSpPr>
        <a:xfrm>
          <a:off x="0" y="0"/>
          <a:ext cx="0" cy="0"/>
          <a:chOff x="0" y="0"/>
          <a:chExt cx="0" cy="0"/>
        </a:xfrm>
      </p:grpSpPr>
      <p:sp>
        <p:nvSpPr>
          <p:cNvPr id="16" name="Segnaposto testo 8"/>
          <p:cNvSpPr>
            <a:spLocks noGrp="1"/>
          </p:cNvSpPr>
          <p:nvPr>
            <p:ph type="body" sz="quarter" idx="11" hasCustomPrompt="1"/>
          </p:nvPr>
        </p:nvSpPr>
        <p:spPr>
          <a:xfrm>
            <a:off x="477376" y="1642897"/>
            <a:ext cx="8189547" cy="643358"/>
          </a:xfrm>
          <a:prstGeom prst="rect">
            <a:avLst/>
          </a:prstGeom>
        </p:spPr>
        <p:txBody>
          <a:bodyPr/>
          <a:lstStyle>
            <a:lvl1pPr marL="0" indent="0">
              <a:lnSpc>
                <a:spcPct val="120000"/>
              </a:lnSpc>
              <a:buFont typeface="Arial" panose="020B0604020202020204" pitchFamily="34" charset="0"/>
              <a:buNone/>
              <a:defRPr sz="2400" baseline="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di pagina con testo su due colonne</a:t>
            </a:r>
          </a:p>
        </p:txBody>
      </p:sp>
      <p:sp>
        <p:nvSpPr>
          <p:cNvPr id="12"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7" name="Segnaposto testo 6"/>
          <p:cNvSpPr>
            <a:spLocks noGrp="1"/>
          </p:cNvSpPr>
          <p:nvPr>
            <p:ph type="body" sz="quarter" idx="12" hasCustomPrompt="1"/>
          </p:nvPr>
        </p:nvSpPr>
        <p:spPr>
          <a:xfrm>
            <a:off x="470630" y="2445858"/>
            <a:ext cx="8188325" cy="3632827"/>
          </a:xfrm>
          <a:prstGeom prst="rect">
            <a:avLst/>
          </a:prstGeom>
        </p:spPr>
        <p:txBody>
          <a:bodyPr numCol="2" spcCol="360000"/>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666247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sto sinistra, immagine destra">
    <p:spTree>
      <p:nvGrpSpPr>
        <p:cNvPr id="1" name=""/>
        <p:cNvGrpSpPr/>
        <p:nvPr/>
      </p:nvGrpSpPr>
      <p:grpSpPr>
        <a:xfrm>
          <a:off x="0" y="0"/>
          <a:ext cx="0" cy="0"/>
          <a:chOff x="0" y="0"/>
          <a:chExt cx="0" cy="0"/>
        </a:xfrm>
      </p:grpSpPr>
      <p:sp>
        <p:nvSpPr>
          <p:cNvPr id="19" name="Segnaposto immagine 18"/>
          <p:cNvSpPr>
            <a:spLocks noGrp="1"/>
          </p:cNvSpPr>
          <p:nvPr>
            <p:ph type="pic" sz="quarter" idx="14"/>
          </p:nvPr>
        </p:nvSpPr>
        <p:spPr>
          <a:xfrm>
            <a:off x="4640263" y="0"/>
            <a:ext cx="4503737" cy="6858000"/>
          </a:xfrm>
          <a:prstGeom prst="rect">
            <a:avLst/>
          </a:prstGeom>
        </p:spPr>
        <p:txBody>
          <a:bodyPr/>
          <a:lstStyle/>
          <a:p>
            <a:endParaRPr lang="it-IT"/>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2" name="Title 1"/>
          <p:cNvSpPr>
            <a:spLocks noGrp="1"/>
          </p:cNvSpPr>
          <p:nvPr>
            <p:ph type="ctrTitle" hasCustomPrompt="1"/>
          </p:nvPr>
        </p:nvSpPr>
        <p:spPr>
          <a:xfrm>
            <a:off x="470629"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
        <p:nvSpPr>
          <p:cNvPr id="11" name="Segnaposto testo 10"/>
          <p:cNvSpPr>
            <a:spLocks noGrp="1"/>
          </p:cNvSpPr>
          <p:nvPr>
            <p:ph type="body" sz="quarter" idx="13" hasCustomPrompt="1"/>
          </p:nvPr>
        </p:nvSpPr>
        <p:spPr>
          <a:xfrm>
            <a:off x="470629"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788083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sto destra, immagine sinistra">
    <p:spTree>
      <p:nvGrpSpPr>
        <p:cNvPr id="1" name=""/>
        <p:cNvGrpSpPr/>
        <p:nvPr/>
      </p:nvGrpSpPr>
      <p:grpSpPr>
        <a:xfrm>
          <a:off x="0" y="0"/>
          <a:ext cx="0" cy="0"/>
          <a:chOff x="0" y="0"/>
          <a:chExt cx="0" cy="0"/>
        </a:xfrm>
      </p:grpSpPr>
      <p:sp>
        <p:nvSpPr>
          <p:cNvPr id="17" name="Segnaposto immagine 18"/>
          <p:cNvSpPr>
            <a:spLocks noGrp="1"/>
          </p:cNvSpPr>
          <p:nvPr>
            <p:ph type="pic" sz="quarter" idx="14"/>
          </p:nvPr>
        </p:nvSpPr>
        <p:spPr>
          <a:xfrm>
            <a:off x="0" y="0"/>
            <a:ext cx="4503737" cy="6858000"/>
          </a:xfrm>
          <a:prstGeom prst="rect">
            <a:avLst/>
          </a:prstGeom>
        </p:spPr>
        <p:txBody>
          <a:bodyPr/>
          <a:lstStyle/>
          <a:p>
            <a:endParaRPr lang="it-IT"/>
          </a:p>
        </p:txBody>
      </p:sp>
      <p:sp>
        <p:nvSpPr>
          <p:cNvPr id="16" name="Segnaposto testo 10"/>
          <p:cNvSpPr>
            <a:spLocks noGrp="1"/>
          </p:cNvSpPr>
          <p:nvPr>
            <p:ph type="body" sz="quarter" idx="13" hasCustomPrompt="1"/>
          </p:nvPr>
        </p:nvSpPr>
        <p:spPr>
          <a:xfrm>
            <a:off x="4651054"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Title 1"/>
          <p:cNvSpPr>
            <a:spLocks noGrp="1"/>
          </p:cNvSpPr>
          <p:nvPr>
            <p:ph type="ctrTitle" hasCustomPrompt="1"/>
          </p:nvPr>
        </p:nvSpPr>
        <p:spPr>
          <a:xfrm>
            <a:off x="4661086"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Tree>
    <p:extLst>
      <p:ext uri="{BB962C8B-B14F-4D97-AF65-F5344CB8AC3E}">
        <p14:creationId xmlns:p14="http://schemas.microsoft.com/office/powerpoint/2010/main" val="4235178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Immagin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669600" y="8655124"/>
            <a:ext cx="571500" cy="38100"/>
          </a:xfrm>
          <a:prstGeom prst="rect">
            <a:avLst/>
          </a:prstGeom>
        </p:spPr>
      </p:pic>
    </p:spTree>
    <p:extLst>
      <p:ext uri="{BB962C8B-B14F-4D97-AF65-F5344CB8AC3E}">
        <p14:creationId xmlns:p14="http://schemas.microsoft.com/office/powerpoint/2010/main" val="29676101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1" r:id="rId3"/>
    <p:sldLayoutId id="2147483670" r:id="rId4"/>
    <p:sldLayoutId id="2147483663" r:id="rId5"/>
    <p:sldLayoutId id="2147483665" r:id="rId6"/>
    <p:sldLayoutId id="2147483667" r:id="rId7"/>
    <p:sldLayoutId id="2147483668" r:id="rId8"/>
    <p:sldLayoutId id="2147483669" r:id="rId9"/>
    <p:sldLayoutId id="2147483664" r:id="rId10"/>
    <p:sldLayoutId id="2147483666"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9.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40.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6.png"/><Relationship Id="rId7" Type="http://schemas.openxmlformats.org/officeDocument/2006/relationships/hyperlink" Target="https://www.confluent.io/resources/ebook/data-mesh-architectures-with-event-streams/" TargetMode="External"/><Relationship Id="rId12" Type="http://schemas.openxmlformats.org/officeDocument/2006/relationships/image" Target="../media/image51.png"/><Relationship Id="rId2" Type="http://schemas.openxmlformats.org/officeDocument/2006/relationships/hyperlink" Target="https://www.youtube.com/watch?v=_bmYXWCxF_Q" TargetMode="External"/><Relationship Id="rId1" Type="http://schemas.openxmlformats.org/officeDocument/2006/relationships/slideLayout" Target="../slideLayouts/slideLayout10.xml"/><Relationship Id="rId6" Type="http://schemas.openxmlformats.org/officeDocument/2006/relationships/image" Target="../media/image47.png"/><Relationship Id="rId11" Type="http://schemas.openxmlformats.org/officeDocument/2006/relationships/image" Target="../media/image50.png"/><Relationship Id="rId5" Type="http://schemas.openxmlformats.org/officeDocument/2006/relationships/hyperlink" Target="https://www.amazon.it/Data-Mesh-Delivering-Data-driven-Value/dp/1492092398/ref=sr_1_1?adgrpid=138101593870&amp;gclid=Cj0KCQiAofieBhDXARIsAHTTldp7KRqV0UcmK8dwOU_45dkfyHRWROT6mnOOnHTu944yD7ygjM19G1oaArxmEALw_wcB&amp;hvadid=586741366025&amp;hvdev=c&amp;hvlocphy=20536&amp;hvnetw=g&amp;hvqmt=e&amp;hvrand=16000578354417188416&amp;hvtargid=kwd-1419977644244&amp;hydadcr=9076_1766613&amp;keywords=data+mesh+book&amp;qid=1675501266&amp;sr=8-1" TargetMode="External"/><Relationship Id="rId10" Type="http://schemas.openxmlformats.org/officeDocument/2006/relationships/hyperlink" Target="https://www.irion-edm.com/resources/data-fabric-data-mesh-whitepaper/" TargetMode="External"/><Relationship Id="rId4" Type="http://schemas.openxmlformats.org/officeDocument/2006/relationships/hyperlink" Target="https://martinfowler.com/articles/data-mesh-principles.html" TargetMode="External"/><Relationship Id="rId9" Type="http://schemas.openxmlformats.org/officeDocument/2006/relationships/image" Target="../media/image49.png"/></Relationships>
</file>

<file path=ppt/slides/_rels/slide38.xml.rels><?xml version="1.0" encoding="UTF-8" standalone="yes"?>
<Relationships xmlns="http://schemas.openxmlformats.org/package/2006/relationships"><Relationship Id="rId8" Type="http://schemas.openxmlformats.org/officeDocument/2006/relationships/hyperlink" Target="https://albertoacerbis.com/" TargetMode="External"/><Relationship Id="rId13" Type="http://schemas.openxmlformats.org/officeDocument/2006/relationships/image" Target="../media/image56.png"/><Relationship Id="rId3" Type="http://schemas.openxmlformats.org/officeDocument/2006/relationships/image" Target="../media/image53.png"/><Relationship Id="rId7" Type="http://schemas.openxmlformats.org/officeDocument/2006/relationships/hyperlink" Target="https://github.com/cqrs-muflone" TargetMode="External"/><Relationship Id="rId12" Type="http://schemas.openxmlformats.org/officeDocument/2006/relationships/hyperlink" Target="https://github.com/ace68" TargetMode="External"/><Relationship Id="rId2" Type="http://schemas.openxmlformats.org/officeDocument/2006/relationships/image" Target="../media/image52.jpg"/><Relationship Id="rId1" Type="http://schemas.openxmlformats.org/officeDocument/2006/relationships/slideLayout" Target="../slideLayouts/slideLayout1.xml"/><Relationship Id="rId6" Type="http://schemas.openxmlformats.org/officeDocument/2006/relationships/hyperlink" Target="https://github.com/brewup" TargetMode="External"/><Relationship Id="rId11" Type="http://schemas.openxmlformats.org/officeDocument/2006/relationships/hyperlink" Target="https://www.twitch.tv/dddbrewup" TargetMode="External"/><Relationship Id="rId5" Type="http://schemas.openxmlformats.org/officeDocument/2006/relationships/hyperlink" Target="mailto:alberto.acerbis@intre.it" TargetMode="External"/><Relationship Id="rId10" Type="http://schemas.openxmlformats.org/officeDocument/2006/relationships/image" Target="../media/image7.png"/><Relationship Id="rId4" Type="http://schemas.openxmlformats.org/officeDocument/2006/relationships/image" Target="../media/image54.png"/><Relationship Id="rId9" Type="http://schemas.openxmlformats.org/officeDocument/2006/relationships/image" Target="../media/image55.png"/><Relationship Id="rId14" Type="http://schemas.openxmlformats.org/officeDocument/2006/relationships/hyperlink" Target="https://agilereloaded.it/vorrei-avere-software-di-qualita/"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10.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piè di pagina 3"/>
          <p:cNvSpPr>
            <a:spLocks noGrp="1"/>
          </p:cNvSpPr>
          <p:nvPr>
            <p:ph type="ftr" sz="quarter" idx="11"/>
          </p:nvPr>
        </p:nvSpPr>
        <p:spPr/>
        <p:txBody>
          <a:bodyPr/>
          <a:lstStyle/>
          <a:p>
            <a:pPr>
              <a:defRPr/>
            </a:pPr>
            <a:r>
              <a:rPr lang="it-IT" altLang="en-US" dirty="0"/>
              <a:t>24/06/2023 – Data Mesh</a:t>
            </a:r>
            <a:endParaRPr lang="en-US" altLang="en-US" dirty="0"/>
          </a:p>
        </p:txBody>
      </p:sp>
      <p:sp>
        <p:nvSpPr>
          <p:cNvPr id="6" name="Titolo 5">
            <a:extLst>
              <a:ext uri="{FF2B5EF4-FFF2-40B4-BE49-F238E27FC236}">
                <a16:creationId xmlns:a16="http://schemas.microsoft.com/office/drawing/2014/main" id="{A207B442-4186-9005-877E-27F667194B40}"/>
              </a:ext>
            </a:extLst>
          </p:cNvPr>
          <p:cNvSpPr>
            <a:spLocks noGrp="1"/>
          </p:cNvSpPr>
          <p:nvPr>
            <p:ph type="ctrTitle"/>
          </p:nvPr>
        </p:nvSpPr>
        <p:spPr>
          <a:xfrm>
            <a:off x="470630" y="1672061"/>
            <a:ext cx="8198250" cy="1095292"/>
          </a:xfrm>
        </p:spPr>
        <p:txBody>
          <a:bodyPr/>
          <a:lstStyle/>
          <a:p>
            <a:r>
              <a:rPr lang="it-IT" sz="5400" dirty="0"/>
              <a:t>DDD incontra i Dati</a:t>
            </a:r>
          </a:p>
        </p:txBody>
      </p:sp>
      <p:sp>
        <p:nvSpPr>
          <p:cNvPr id="8" name="Segnaposto testo 7">
            <a:extLst>
              <a:ext uri="{FF2B5EF4-FFF2-40B4-BE49-F238E27FC236}">
                <a16:creationId xmlns:a16="http://schemas.microsoft.com/office/drawing/2014/main" id="{B668D12B-23B1-A531-8009-E48E81B28805}"/>
              </a:ext>
            </a:extLst>
          </p:cNvPr>
          <p:cNvSpPr>
            <a:spLocks noGrp="1"/>
          </p:cNvSpPr>
          <p:nvPr>
            <p:ph type="body" sz="quarter" idx="10"/>
          </p:nvPr>
        </p:nvSpPr>
        <p:spPr>
          <a:xfrm>
            <a:off x="470630" y="3471527"/>
            <a:ext cx="8198708" cy="1091585"/>
          </a:xfrm>
        </p:spPr>
        <p:txBody>
          <a:bodyPr/>
          <a:lstStyle/>
          <a:p>
            <a:r>
              <a:rPr lang="it-IT" sz="3600" dirty="0"/>
              <a:t>(AKA Data Mesh)</a:t>
            </a:r>
            <a:endParaRPr lang="it-IT" dirty="0"/>
          </a:p>
        </p:txBody>
      </p:sp>
      <p:pic>
        <p:nvPicPr>
          <p:cNvPr id="9" name="Immagine 8">
            <a:extLst>
              <a:ext uri="{FF2B5EF4-FFF2-40B4-BE49-F238E27FC236}">
                <a16:creationId xmlns:a16="http://schemas.microsoft.com/office/drawing/2014/main" id="{4CEC902C-E005-D0F5-8EC3-83DCFD05DF78}"/>
              </a:ext>
            </a:extLst>
          </p:cNvPr>
          <p:cNvPicPr>
            <a:picLocks noChangeAspect="1"/>
          </p:cNvPicPr>
          <p:nvPr/>
        </p:nvPicPr>
        <p:blipFill>
          <a:blip r:embed="rId3"/>
          <a:stretch>
            <a:fillRect/>
          </a:stretch>
        </p:blipFill>
        <p:spPr>
          <a:xfrm>
            <a:off x="4033533" y="5572185"/>
            <a:ext cx="1792634" cy="406401"/>
          </a:xfrm>
          <a:prstGeom prst="rect">
            <a:avLst/>
          </a:prstGeom>
        </p:spPr>
      </p:pic>
    </p:spTree>
    <p:extLst>
      <p:ext uri="{BB962C8B-B14F-4D97-AF65-F5344CB8AC3E}">
        <p14:creationId xmlns:p14="http://schemas.microsoft.com/office/powerpoint/2010/main" val="1387042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71450"/>
            <a:ext cx="2130425" cy="2370138"/>
          </a:xfrm>
          <a:prstGeom prst="rect">
            <a:avLst/>
          </a:prstGeom>
        </p:spPr>
        <p:txBody>
          <a:bodyPr vert="horz" lIns="91440" tIns="45720" rIns="91440" bIns="45720" rtlCol="0" anchor="ctr">
            <a:normAutofit/>
          </a:bodyPr>
          <a:lstStyle/>
          <a:p>
            <a:pPr>
              <a:lnSpc>
                <a:spcPct val="90000"/>
              </a:lnSpc>
            </a:pPr>
            <a:r>
              <a:rPr lang="en-US" sz="2800" kern="1200">
                <a:solidFill>
                  <a:srgbClr val="FFFFFF"/>
                </a:solidFill>
                <a:latin typeface="+mj-lt"/>
                <a:ea typeface="+mj-ea"/>
                <a:cs typeface="+mj-cs"/>
              </a:rPr>
              <a:t>The Principles</a:t>
            </a:r>
          </a:p>
        </p:txBody>
      </p:sp>
      <p:pic>
        <p:nvPicPr>
          <p:cNvPr id="4" name="Immagine 3">
            <a:extLst>
              <a:ext uri="{FF2B5EF4-FFF2-40B4-BE49-F238E27FC236}">
                <a16:creationId xmlns:a16="http://schemas.microsoft.com/office/drawing/2014/main" id="{BAD92633-5E4E-B1DC-72D9-D62442C8DCB0}"/>
              </a:ext>
            </a:extLst>
          </p:cNvPr>
          <p:cNvPicPr>
            <a:picLocks noChangeAspect="1"/>
          </p:cNvPicPr>
          <p:nvPr/>
        </p:nvPicPr>
        <p:blipFill>
          <a:blip r:embed="rId2"/>
          <a:stretch>
            <a:fillRect/>
          </a:stretch>
        </p:blipFill>
        <p:spPr>
          <a:xfrm>
            <a:off x="3155949" y="901476"/>
            <a:ext cx="5510653" cy="5056023"/>
          </a:xfrm>
          <a:prstGeom prst="rect">
            <a:avLst/>
          </a:prstGeom>
        </p:spPr>
      </p:pic>
      <p:sp>
        <p:nvSpPr>
          <p:cNvPr id="6" name="Ritardo 5">
            <a:extLst>
              <a:ext uri="{FF2B5EF4-FFF2-40B4-BE49-F238E27FC236}">
                <a16:creationId xmlns:a16="http://schemas.microsoft.com/office/drawing/2014/main" id="{3EF46C4A-ECD7-9AAF-1373-CA692FD27511}"/>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3200" dirty="0"/>
              <a:t>The</a:t>
            </a:r>
          </a:p>
          <a:p>
            <a:pPr algn="ctr"/>
            <a:r>
              <a:rPr lang="it-IT" sz="3200" dirty="0" err="1"/>
              <a:t>Principles</a:t>
            </a:r>
            <a:endParaRPr lang="it-IT" sz="3200" dirty="0"/>
          </a:p>
        </p:txBody>
      </p:sp>
    </p:spTree>
    <p:extLst>
      <p:ext uri="{BB962C8B-B14F-4D97-AF65-F5344CB8AC3E}">
        <p14:creationId xmlns:p14="http://schemas.microsoft.com/office/powerpoint/2010/main" val="24635427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FACC2D97-5448-6DBF-7FF8-A88279222FBE}"/>
              </a:ext>
            </a:extLst>
          </p:cNvPr>
          <p:cNvPicPr>
            <a:picLocks noChangeAspect="1"/>
          </p:cNvPicPr>
          <p:nvPr/>
        </p:nvPicPr>
        <p:blipFill>
          <a:blip r:embed="rId2"/>
          <a:stretch>
            <a:fillRect/>
          </a:stretch>
        </p:blipFill>
        <p:spPr>
          <a:xfrm>
            <a:off x="467313" y="2329566"/>
            <a:ext cx="8209369" cy="2975896"/>
          </a:xfrm>
          <a:prstGeom prst="rect">
            <a:avLst/>
          </a:prstGeom>
        </p:spPr>
      </p:pic>
      <p:sp>
        <p:nvSpPr>
          <p:cNvPr id="6" name="Ritardo 5">
            <a:extLst>
              <a:ext uri="{FF2B5EF4-FFF2-40B4-BE49-F238E27FC236}">
                <a16:creationId xmlns:a16="http://schemas.microsoft.com/office/drawing/2014/main" id="{640CF200-511C-082D-115C-D897AD808843}"/>
              </a:ext>
            </a:extLst>
          </p:cNvPr>
          <p:cNvSpPr/>
          <p:nvPr/>
        </p:nvSpPr>
        <p:spPr>
          <a:xfrm rot="5400000">
            <a:off x="3653285" y="-3653286"/>
            <a:ext cx="1837426"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6AB203B7-346D-AEE6-038D-E50A5A49AA52}"/>
              </a:ext>
            </a:extLst>
          </p:cNvPr>
          <p:cNvSpPr txBox="1"/>
          <p:nvPr/>
        </p:nvSpPr>
        <p:spPr>
          <a:xfrm>
            <a:off x="0" y="198413"/>
            <a:ext cx="9143998" cy="769441"/>
          </a:xfrm>
          <a:prstGeom prst="rect">
            <a:avLst/>
          </a:prstGeom>
          <a:noFill/>
        </p:spPr>
        <p:txBody>
          <a:bodyPr wrap="square" rtlCol="0">
            <a:spAutoFit/>
          </a:bodyPr>
          <a:lstStyle/>
          <a:p>
            <a:pPr algn="ct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Domain-</a:t>
            </a: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Oriented</a:t>
            </a: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 Ownership</a:t>
            </a:r>
          </a:p>
        </p:txBody>
      </p:sp>
    </p:spTree>
    <p:extLst>
      <p:ext uri="{BB962C8B-B14F-4D97-AF65-F5344CB8AC3E}">
        <p14:creationId xmlns:p14="http://schemas.microsoft.com/office/powerpoint/2010/main" val="1544240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ttangolo con angoli arrotondati 4">
            <a:extLst>
              <a:ext uri="{FF2B5EF4-FFF2-40B4-BE49-F238E27FC236}">
                <a16:creationId xmlns:a16="http://schemas.microsoft.com/office/drawing/2014/main" id="{91C2A17E-67FF-F9C3-9B9C-2B91117096C2}"/>
              </a:ext>
            </a:extLst>
          </p:cNvPr>
          <p:cNvSpPr/>
          <p:nvPr/>
        </p:nvSpPr>
        <p:spPr>
          <a:xfrm>
            <a:off x="791463" y="2496482"/>
            <a:ext cx="2761488" cy="1161288"/>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t-IT" dirty="0">
                <a:latin typeface="Cavolini" panose="03000502040302020204" pitchFamily="66" charset="0"/>
                <a:cs typeface="Cavolini" panose="03000502040302020204" pitchFamily="66" charset="0"/>
              </a:rPr>
              <a:t>Domains </a:t>
            </a:r>
            <a:r>
              <a:rPr lang="it-IT" dirty="0" err="1">
                <a:latin typeface="Cavolini" panose="03000502040302020204" pitchFamily="66" charset="0"/>
                <a:cs typeface="Cavolini" panose="03000502040302020204" pitchFamily="66" charset="0"/>
              </a:rPr>
              <a:t>aligned</a:t>
            </a:r>
            <a:r>
              <a:rPr lang="it-IT" dirty="0">
                <a:latin typeface="Cavolini" panose="03000502040302020204" pitchFamily="66" charset="0"/>
                <a:cs typeface="Cavolini" panose="03000502040302020204" pitchFamily="66" charset="0"/>
              </a:rPr>
              <a:t> with the </a:t>
            </a:r>
            <a:r>
              <a:rPr lang="it-IT" dirty="0" err="1">
                <a:latin typeface="Cavolini" panose="03000502040302020204" pitchFamily="66" charset="0"/>
                <a:cs typeface="Cavolini" panose="03000502040302020204" pitchFamily="66" charset="0"/>
              </a:rPr>
              <a:t>origin</a:t>
            </a:r>
            <a:r>
              <a:rPr lang="it-IT" dirty="0">
                <a:latin typeface="Cavolini" panose="03000502040302020204" pitchFamily="66" charset="0"/>
                <a:cs typeface="Cavolini" panose="03000502040302020204" pitchFamily="66" charset="0"/>
              </a:rPr>
              <a:t> of data</a:t>
            </a:r>
          </a:p>
        </p:txBody>
      </p:sp>
      <p:sp>
        <p:nvSpPr>
          <p:cNvPr id="6" name="Rettangolo con angoli arrotondati 5">
            <a:extLst>
              <a:ext uri="{FF2B5EF4-FFF2-40B4-BE49-F238E27FC236}">
                <a16:creationId xmlns:a16="http://schemas.microsoft.com/office/drawing/2014/main" id="{132C8C42-56CB-9725-6F19-13AE5603C6DF}"/>
              </a:ext>
            </a:extLst>
          </p:cNvPr>
          <p:cNvSpPr/>
          <p:nvPr/>
        </p:nvSpPr>
        <p:spPr>
          <a:xfrm>
            <a:off x="2980654" y="3959732"/>
            <a:ext cx="2761488" cy="1161288"/>
          </a:xfrm>
          <a:prstGeom prst="roundRect">
            <a:avLst/>
          </a:prstGeom>
          <a:solidFill>
            <a:srgbClr val="7030A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t-IT" dirty="0">
                <a:latin typeface="Cavolini" panose="03000502040302020204" pitchFamily="66" charset="0"/>
                <a:cs typeface="Cavolini" panose="03000502040302020204" pitchFamily="66" charset="0"/>
              </a:rPr>
              <a:t>Domains </a:t>
            </a:r>
            <a:r>
              <a:rPr lang="it-IT" dirty="0" err="1">
                <a:latin typeface="Cavolini" panose="03000502040302020204" pitchFamily="66" charset="0"/>
                <a:cs typeface="Cavolini" panose="03000502040302020204" pitchFamily="66" charset="0"/>
              </a:rPr>
              <a:t>aligned</a:t>
            </a:r>
            <a:r>
              <a:rPr lang="it-IT" dirty="0">
                <a:latin typeface="Cavolini" panose="03000502040302020204" pitchFamily="66" charset="0"/>
                <a:cs typeface="Cavolini" panose="03000502040302020204" pitchFamily="66" charset="0"/>
              </a:rPr>
              <a:t> with </a:t>
            </a:r>
            <a:r>
              <a:rPr lang="it-IT" dirty="0" err="1">
                <a:latin typeface="Cavolini" panose="03000502040302020204" pitchFamily="66" charset="0"/>
                <a:cs typeface="Cavolini" panose="03000502040302020204" pitchFamily="66" charset="0"/>
              </a:rPr>
              <a:t>shared</a:t>
            </a:r>
            <a:r>
              <a:rPr lang="it-IT" dirty="0">
                <a:latin typeface="Cavolini" panose="03000502040302020204" pitchFamily="66" charset="0"/>
                <a:cs typeface="Cavolini" panose="03000502040302020204" pitchFamily="66" charset="0"/>
              </a:rPr>
              <a:t> </a:t>
            </a:r>
            <a:r>
              <a:rPr lang="it-IT" dirty="0" err="1">
                <a:latin typeface="Cavolini" panose="03000502040302020204" pitchFamily="66" charset="0"/>
                <a:cs typeface="Cavolini" panose="03000502040302020204" pitchFamily="66" charset="0"/>
              </a:rPr>
              <a:t>aggregates</a:t>
            </a:r>
            <a:endParaRPr lang="it-IT" dirty="0">
              <a:latin typeface="Cavolini" panose="03000502040302020204" pitchFamily="66" charset="0"/>
              <a:cs typeface="Cavolini" panose="03000502040302020204" pitchFamily="66" charset="0"/>
            </a:endParaRPr>
          </a:p>
        </p:txBody>
      </p:sp>
      <p:sp>
        <p:nvSpPr>
          <p:cNvPr id="7" name="Rettangolo con angoli arrotondati 6">
            <a:extLst>
              <a:ext uri="{FF2B5EF4-FFF2-40B4-BE49-F238E27FC236}">
                <a16:creationId xmlns:a16="http://schemas.microsoft.com/office/drawing/2014/main" id="{7F0BD637-0EE8-4971-7BC6-0508C6228D84}"/>
              </a:ext>
            </a:extLst>
          </p:cNvPr>
          <p:cNvSpPr/>
          <p:nvPr/>
        </p:nvSpPr>
        <p:spPr>
          <a:xfrm>
            <a:off x="5027206" y="2496482"/>
            <a:ext cx="2761488" cy="1161288"/>
          </a:xfrm>
          <a:prstGeom prst="roundRect">
            <a:avLst/>
          </a:prstGeom>
          <a:solidFill>
            <a:schemeClr val="accent1">
              <a:lumMod val="60000"/>
              <a:lumOff val="4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t-IT" dirty="0">
                <a:latin typeface="Cavolini" panose="03000502040302020204" pitchFamily="66" charset="0"/>
                <a:cs typeface="Cavolini" panose="03000502040302020204" pitchFamily="66" charset="0"/>
              </a:rPr>
              <a:t>Domains </a:t>
            </a:r>
            <a:r>
              <a:rPr lang="it-IT" dirty="0" err="1">
                <a:latin typeface="Cavolini" panose="03000502040302020204" pitchFamily="66" charset="0"/>
                <a:cs typeface="Cavolini" panose="03000502040302020204" pitchFamily="66" charset="0"/>
              </a:rPr>
              <a:t>aligned</a:t>
            </a:r>
            <a:r>
              <a:rPr lang="it-IT" dirty="0">
                <a:latin typeface="Cavolini" panose="03000502040302020204" pitchFamily="66" charset="0"/>
                <a:cs typeface="Cavolini" panose="03000502040302020204" pitchFamily="66" charset="0"/>
              </a:rPr>
              <a:t> with the </a:t>
            </a:r>
            <a:r>
              <a:rPr lang="it-IT" dirty="0" err="1">
                <a:latin typeface="Cavolini" panose="03000502040302020204" pitchFamily="66" charset="0"/>
                <a:cs typeface="Cavolini" panose="03000502040302020204" pitchFamily="66" charset="0"/>
              </a:rPr>
              <a:t>consumption</a:t>
            </a:r>
            <a:endParaRPr lang="it-IT" dirty="0">
              <a:latin typeface="Cavolini" panose="03000502040302020204" pitchFamily="66" charset="0"/>
              <a:cs typeface="Cavolini" panose="03000502040302020204" pitchFamily="66" charset="0"/>
            </a:endParaRPr>
          </a:p>
        </p:txBody>
      </p:sp>
      <p:sp>
        <p:nvSpPr>
          <p:cNvPr id="8" name="CasellaDiTesto 7">
            <a:extLst>
              <a:ext uri="{FF2B5EF4-FFF2-40B4-BE49-F238E27FC236}">
                <a16:creationId xmlns:a16="http://schemas.microsoft.com/office/drawing/2014/main" id="{B824EDBC-DE0D-AEB1-4747-380AB0897D60}"/>
              </a:ext>
            </a:extLst>
          </p:cNvPr>
          <p:cNvSpPr txBox="1"/>
          <p:nvPr/>
        </p:nvSpPr>
        <p:spPr>
          <a:xfrm>
            <a:off x="791463" y="5913477"/>
            <a:ext cx="6997231" cy="369332"/>
          </a:xfrm>
          <a:prstGeom prst="rect">
            <a:avLst/>
          </a:prstGeom>
          <a:noFill/>
        </p:spPr>
        <p:txBody>
          <a:bodyPr wrap="square" rtlCol="0">
            <a:spAutoFit/>
          </a:bodyPr>
          <a:lstStyle/>
          <a:p>
            <a:pPr algn="ctr"/>
            <a:r>
              <a:rPr lang="it-IT" dirty="0"/>
              <a:t>Distributed the ownership</a:t>
            </a:r>
          </a:p>
        </p:txBody>
      </p:sp>
      <p:sp>
        <p:nvSpPr>
          <p:cNvPr id="9" name="Ritardo 8">
            <a:extLst>
              <a:ext uri="{FF2B5EF4-FFF2-40B4-BE49-F238E27FC236}">
                <a16:creationId xmlns:a16="http://schemas.microsoft.com/office/drawing/2014/main" id="{570206E2-8052-31CD-58F2-53B435DA32A9}"/>
              </a:ext>
            </a:extLst>
          </p:cNvPr>
          <p:cNvSpPr/>
          <p:nvPr/>
        </p:nvSpPr>
        <p:spPr>
          <a:xfrm rot="5400000">
            <a:off x="3653285" y="-3653286"/>
            <a:ext cx="1837426"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10" name="CasellaDiTesto 9">
            <a:extLst>
              <a:ext uri="{FF2B5EF4-FFF2-40B4-BE49-F238E27FC236}">
                <a16:creationId xmlns:a16="http://schemas.microsoft.com/office/drawing/2014/main" id="{8F08F123-25F2-BCFF-BD93-A6DD83989ED3}"/>
              </a:ext>
            </a:extLst>
          </p:cNvPr>
          <p:cNvSpPr txBox="1"/>
          <p:nvPr/>
        </p:nvSpPr>
        <p:spPr>
          <a:xfrm>
            <a:off x="0" y="198413"/>
            <a:ext cx="9143998" cy="646331"/>
          </a:xfrm>
          <a:prstGeom prst="rect">
            <a:avLst/>
          </a:prstGeom>
          <a:noFill/>
        </p:spPr>
        <p:txBody>
          <a:bodyPr wrap="square" rtlCol="0">
            <a:spAutoFit/>
          </a:bodyPr>
          <a:lstStyle/>
          <a:p>
            <a:pPr algn="ctr"/>
            <a:r>
              <a:rPr lang="it-IT" sz="3600" dirty="0">
                <a:solidFill>
                  <a:schemeClr val="bg1"/>
                </a:solidFill>
                <a:latin typeface="Open Sans" panose="020B0606030504020204" pitchFamily="34" charset="0"/>
                <a:ea typeface="Open Sans" panose="020B0606030504020204" pitchFamily="34" charset="0"/>
                <a:cs typeface="Open Sans" panose="020B0606030504020204" pitchFamily="34" charset="0"/>
              </a:rPr>
              <a:t>Decompose Data </a:t>
            </a:r>
            <a:r>
              <a:rPr lang="it-IT" sz="3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Around</a:t>
            </a:r>
            <a:r>
              <a:rPr lang="it-IT" sz="3600" dirty="0">
                <a:solidFill>
                  <a:schemeClr val="bg1"/>
                </a:solidFill>
                <a:latin typeface="Open Sans" panose="020B0606030504020204" pitchFamily="34" charset="0"/>
                <a:ea typeface="Open Sans" panose="020B0606030504020204" pitchFamily="34" charset="0"/>
                <a:cs typeface="Open Sans" panose="020B0606030504020204" pitchFamily="34" charset="0"/>
              </a:rPr>
              <a:t> Domains</a:t>
            </a:r>
          </a:p>
        </p:txBody>
      </p:sp>
    </p:spTree>
    <p:extLst>
      <p:ext uri="{BB962C8B-B14F-4D97-AF65-F5344CB8AC3E}">
        <p14:creationId xmlns:p14="http://schemas.microsoft.com/office/powerpoint/2010/main" val="1925493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ttangolo con angoli arrotondati 5">
            <a:extLst>
              <a:ext uri="{FF2B5EF4-FFF2-40B4-BE49-F238E27FC236}">
                <a16:creationId xmlns:a16="http://schemas.microsoft.com/office/drawing/2014/main" id="{E0F0F1EC-2A62-360F-AFBD-E69DAF2DCE3F}"/>
              </a:ext>
            </a:extLst>
          </p:cNvPr>
          <p:cNvSpPr/>
          <p:nvPr/>
        </p:nvSpPr>
        <p:spPr>
          <a:xfrm>
            <a:off x="2411477" y="390976"/>
            <a:ext cx="4172830" cy="1112725"/>
          </a:xfrm>
          <a:prstGeom prst="roundRect">
            <a:avLst/>
          </a:prstGeom>
          <a:solidFill>
            <a:schemeClr val="accent2"/>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t-IT" dirty="0">
                <a:solidFill>
                  <a:schemeClr val="tx1"/>
                </a:solidFill>
                <a:latin typeface="Cavolini" panose="03000502040302020204" pitchFamily="66" charset="0"/>
                <a:cs typeface="Cavolini" panose="03000502040302020204" pitchFamily="66" charset="0"/>
              </a:rPr>
              <a:t>The </a:t>
            </a:r>
            <a:r>
              <a:rPr lang="it-IT" dirty="0" err="1">
                <a:solidFill>
                  <a:schemeClr val="tx1"/>
                </a:solidFill>
                <a:latin typeface="Cavolini" panose="03000502040302020204" pitchFamily="66" charset="0"/>
                <a:cs typeface="Cavolini" panose="03000502040302020204" pitchFamily="66" charset="0"/>
              </a:rPr>
              <a:t>ability</a:t>
            </a:r>
            <a:r>
              <a:rPr lang="it-IT" dirty="0">
                <a:solidFill>
                  <a:schemeClr val="tx1"/>
                </a:solidFill>
                <a:latin typeface="Cavolini" panose="03000502040302020204" pitchFamily="66" charset="0"/>
                <a:cs typeface="Cavolini" panose="03000502040302020204" pitchFamily="66" charset="0"/>
              </a:rPr>
              <a:t> to scale data sharing </a:t>
            </a:r>
            <a:r>
              <a:rPr lang="it-IT" dirty="0" err="1">
                <a:solidFill>
                  <a:schemeClr val="tx1"/>
                </a:solidFill>
                <a:latin typeface="Cavolini" panose="03000502040302020204" pitchFamily="66" charset="0"/>
                <a:cs typeface="Cavolini" panose="03000502040302020204" pitchFamily="66" charset="0"/>
              </a:rPr>
              <a:t>aligned</a:t>
            </a:r>
            <a:r>
              <a:rPr lang="it-IT" dirty="0">
                <a:solidFill>
                  <a:schemeClr val="tx1"/>
                </a:solidFill>
                <a:latin typeface="Cavolini" panose="03000502040302020204" pitchFamily="66" charset="0"/>
                <a:cs typeface="Cavolini" panose="03000502040302020204" pitchFamily="66" charset="0"/>
              </a:rPr>
              <a:t> with the </a:t>
            </a:r>
            <a:r>
              <a:rPr lang="it-IT" dirty="0" err="1">
                <a:solidFill>
                  <a:schemeClr val="tx1"/>
                </a:solidFill>
                <a:latin typeface="Cavolini" panose="03000502040302020204" pitchFamily="66" charset="0"/>
                <a:cs typeface="Cavolini" panose="03000502040302020204" pitchFamily="66" charset="0"/>
              </a:rPr>
              <a:t>axes</a:t>
            </a:r>
            <a:r>
              <a:rPr lang="it-IT" dirty="0">
                <a:solidFill>
                  <a:schemeClr val="tx1"/>
                </a:solidFill>
                <a:latin typeface="Cavolini" panose="03000502040302020204" pitchFamily="66" charset="0"/>
                <a:cs typeface="Cavolini" panose="03000502040302020204" pitchFamily="66" charset="0"/>
              </a:rPr>
              <a:t> of </a:t>
            </a:r>
            <a:r>
              <a:rPr lang="it-IT" dirty="0" err="1">
                <a:solidFill>
                  <a:schemeClr val="tx1"/>
                </a:solidFill>
                <a:latin typeface="Cavolini" panose="03000502040302020204" pitchFamily="66" charset="0"/>
                <a:cs typeface="Cavolini" panose="03000502040302020204" pitchFamily="66" charset="0"/>
              </a:rPr>
              <a:t>organisation</a:t>
            </a:r>
            <a:r>
              <a:rPr lang="it-IT" dirty="0">
                <a:solidFill>
                  <a:schemeClr val="tx1"/>
                </a:solidFill>
                <a:latin typeface="Cavolini" panose="03000502040302020204" pitchFamily="66" charset="0"/>
                <a:cs typeface="Cavolini" panose="03000502040302020204" pitchFamily="66" charset="0"/>
              </a:rPr>
              <a:t> </a:t>
            </a:r>
            <a:r>
              <a:rPr lang="it-IT" dirty="0" err="1">
                <a:solidFill>
                  <a:schemeClr val="tx1"/>
                </a:solidFill>
                <a:latin typeface="Cavolini" panose="03000502040302020204" pitchFamily="66" charset="0"/>
                <a:cs typeface="Cavolini" panose="03000502040302020204" pitchFamily="66" charset="0"/>
              </a:rPr>
              <a:t>growth</a:t>
            </a:r>
            <a:endParaRPr lang="it-IT" dirty="0">
              <a:solidFill>
                <a:schemeClr val="tx1"/>
              </a:solidFill>
              <a:latin typeface="Cavolini" panose="03000502040302020204" pitchFamily="66" charset="0"/>
              <a:cs typeface="Cavolini" panose="03000502040302020204" pitchFamily="66" charset="0"/>
            </a:endParaRPr>
          </a:p>
        </p:txBody>
      </p:sp>
      <p:sp>
        <p:nvSpPr>
          <p:cNvPr id="7" name="Rettangolo con angoli arrotondati 6">
            <a:extLst>
              <a:ext uri="{FF2B5EF4-FFF2-40B4-BE49-F238E27FC236}">
                <a16:creationId xmlns:a16="http://schemas.microsoft.com/office/drawing/2014/main" id="{2B4BFDCE-0049-F1D9-0A23-532839185C9A}"/>
              </a:ext>
            </a:extLst>
          </p:cNvPr>
          <p:cNvSpPr/>
          <p:nvPr/>
        </p:nvSpPr>
        <p:spPr>
          <a:xfrm>
            <a:off x="3055585" y="1864529"/>
            <a:ext cx="4172830" cy="1112725"/>
          </a:xfrm>
          <a:prstGeom prst="roundRect">
            <a:avLst/>
          </a:prstGeom>
          <a:solidFill>
            <a:schemeClr val="accent2"/>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tx1"/>
                </a:solidFill>
                <a:latin typeface="Cavolini" panose="03000502040302020204" pitchFamily="66" charset="0"/>
                <a:cs typeface="Cavolini" panose="03000502040302020204" pitchFamily="66" charset="0"/>
              </a:rPr>
              <a:t>Optimize continuous change by localize change in business domains</a:t>
            </a:r>
            <a:endParaRPr lang="it-IT" dirty="0">
              <a:solidFill>
                <a:schemeClr val="tx1"/>
              </a:solidFill>
              <a:latin typeface="Cavolini" panose="03000502040302020204" pitchFamily="66" charset="0"/>
              <a:cs typeface="Cavolini" panose="03000502040302020204" pitchFamily="66" charset="0"/>
            </a:endParaRPr>
          </a:p>
        </p:txBody>
      </p:sp>
      <p:sp>
        <p:nvSpPr>
          <p:cNvPr id="8" name="Rettangolo con angoli arrotondati 7">
            <a:extLst>
              <a:ext uri="{FF2B5EF4-FFF2-40B4-BE49-F238E27FC236}">
                <a16:creationId xmlns:a16="http://schemas.microsoft.com/office/drawing/2014/main" id="{2E13B975-9461-AB22-7B64-4422A484E7B1}"/>
              </a:ext>
            </a:extLst>
          </p:cNvPr>
          <p:cNvSpPr/>
          <p:nvPr/>
        </p:nvSpPr>
        <p:spPr>
          <a:xfrm>
            <a:off x="3941229" y="3338082"/>
            <a:ext cx="4172830" cy="1112725"/>
          </a:xfrm>
          <a:prstGeom prst="roundRect">
            <a:avLst/>
          </a:prstGeom>
          <a:solidFill>
            <a:schemeClr val="accent2"/>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tx1"/>
                </a:solidFill>
                <a:latin typeface="Cavolini" panose="03000502040302020204" pitchFamily="66" charset="0"/>
                <a:cs typeface="Cavolini" panose="03000502040302020204" pitchFamily="66" charset="0"/>
              </a:rPr>
              <a:t>Support agility by reducing the need for synchronize between teams</a:t>
            </a:r>
            <a:endParaRPr lang="it-IT" dirty="0">
              <a:solidFill>
                <a:schemeClr val="tx1"/>
              </a:solidFill>
              <a:latin typeface="Cavolini" panose="03000502040302020204" pitchFamily="66" charset="0"/>
              <a:cs typeface="Cavolini" panose="03000502040302020204" pitchFamily="66" charset="0"/>
            </a:endParaRPr>
          </a:p>
        </p:txBody>
      </p:sp>
      <p:sp>
        <p:nvSpPr>
          <p:cNvPr id="9" name="Rettangolo con angoli arrotondati 8">
            <a:extLst>
              <a:ext uri="{FF2B5EF4-FFF2-40B4-BE49-F238E27FC236}">
                <a16:creationId xmlns:a16="http://schemas.microsoft.com/office/drawing/2014/main" id="{E1798818-3F77-7147-844E-B4FD24DA9DA7}"/>
              </a:ext>
            </a:extLst>
          </p:cNvPr>
          <p:cNvSpPr/>
          <p:nvPr/>
        </p:nvSpPr>
        <p:spPr>
          <a:xfrm>
            <a:off x="4730804" y="4811635"/>
            <a:ext cx="4172830" cy="1112725"/>
          </a:xfrm>
          <a:prstGeom prst="roundRect">
            <a:avLst/>
          </a:prstGeom>
          <a:solidFill>
            <a:schemeClr val="accent2"/>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tx1"/>
                </a:solidFill>
                <a:latin typeface="Cavolini" panose="03000502040302020204" pitchFamily="66" charset="0"/>
                <a:cs typeface="Cavolini" panose="03000502040302020204" pitchFamily="66" charset="0"/>
              </a:rPr>
              <a:t>Increase the resilience of ML solutions by removing complex intermediate data collection pipelines</a:t>
            </a:r>
            <a:endParaRPr lang="it-IT" dirty="0">
              <a:solidFill>
                <a:schemeClr val="tx1"/>
              </a:solidFill>
              <a:latin typeface="Cavolini" panose="03000502040302020204" pitchFamily="66" charset="0"/>
              <a:cs typeface="Cavolini" panose="03000502040302020204" pitchFamily="66" charset="0"/>
            </a:endParaRPr>
          </a:p>
        </p:txBody>
      </p:sp>
      <p:sp>
        <p:nvSpPr>
          <p:cNvPr id="11" name="Ritardo 10">
            <a:extLst>
              <a:ext uri="{FF2B5EF4-FFF2-40B4-BE49-F238E27FC236}">
                <a16:creationId xmlns:a16="http://schemas.microsoft.com/office/drawing/2014/main" id="{5C84BE33-302E-5C9B-D87A-8FB6A6212891}"/>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800" dirty="0" err="1">
                <a:latin typeface="Mangal" panose="02040503050203030202" pitchFamily="18" charset="0"/>
                <a:cs typeface="Mangal" panose="02040503050203030202" pitchFamily="18" charset="0"/>
              </a:rPr>
              <a:t>Motivations</a:t>
            </a:r>
            <a:endParaRPr lang="it-IT" sz="2800" dirty="0">
              <a:latin typeface="Mangal" panose="02040503050203030202" pitchFamily="18" charset="0"/>
              <a:cs typeface="Mangal" panose="02040503050203030202" pitchFamily="18" charset="0"/>
            </a:endParaRPr>
          </a:p>
        </p:txBody>
      </p:sp>
    </p:spTree>
    <p:extLst>
      <p:ext uri="{BB962C8B-B14F-4D97-AF65-F5344CB8AC3E}">
        <p14:creationId xmlns:p14="http://schemas.microsoft.com/office/powerpoint/2010/main" val="2019510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72C7D2B3-1631-05A4-B3DB-38841FF9DB6D}"/>
              </a:ext>
            </a:extLst>
          </p:cNvPr>
          <p:cNvPicPr>
            <a:picLocks noChangeAspect="1"/>
          </p:cNvPicPr>
          <p:nvPr/>
        </p:nvPicPr>
        <p:blipFill>
          <a:blip r:embed="rId2"/>
          <a:stretch>
            <a:fillRect/>
          </a:stretch>
        </p:blipFill>
        <p:spPr>
          <a:xfrm>
            <a:off x="467313" y="2304129"/>
            <a:ext cx="8209369" cy="2975896"/>
          </a:xfrm>
          <a:prstGeom prst="rect">
            <a:avLst/>
          </a:prstGeom>
        </p:spPr>
      </p:pic>
      <p:sp>
        <p:nvSpPr>
          <p:cNvPr id="6" name="Ritardo 5">
            <a:extLst>
              <a:ext uri="{FF2B5EF4-FFF2-40B4-BE49-F238E27FC236}">
                <a16:creationId xmlns:a16="http://schemas.microsoft.com/office/drawing/2014/main" id="{6869B189-DA4D-2AF0-057F-25A85D1CD856}"/>
              </a:ext>
            </a:extLst>
          </p:cNvPr>
          <p:cNvSpPr/>
          <p:nvPr/>
        </p:nvSpPr>
        <p:spPr>
          <a:xfrm rot="5400000">
            <a:off x="3653285" y="-3653286"/>
            <a:ext cx="1837426"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C4B3D531-CCEB-45C6-3A94-4CBC7351F647}"/>
              </a:ext>
            </a:extLst>
          </p:cNvPr>
          <p:cNvSpPr txBox="1"/>
          <p:nvPr/>
        </p:nvSpPr>
        <p:spPr>
          <a:xfrm>
            <a:off x="0" y="198413"/>
            <a:ext cx="9143998" cy="769441"/>
          </a:xfrm>
          <a:prstGeom prst="rect">
            <a:avLst/>
          </a:prstGeom>
          <a:noFill/>
        </p:spPr>
        <p:txBody>
          <a:bodyPr wrap="square" rtlCol="0">
            <a:spAutoFit/>
          </a:bodyPr>
          <a:lstStyle/>
          <a:p>
            <a:pPr algn="ct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Data </a:t>
            </a: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as</a:t>
            </a: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 a Product</a:t>
            </a:r>
          </a:p>
        </p:txBody>
      </p:sp>
    </p:spTree>
    <p:extLst>
      <p:ext uri="{BB962C8B-B14F-4D97-AF65-F5344CB8AC3E}">
        <p14:creationId xmlns:p14="http://schemas.microsoft.com/office/powerpoint/2010/main" val="2721108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390525"/>
            <a:ext cx="8181975" cy="1509713"/>
          </a:xfrm>
          <a:prstGeom prst="rect">
            <a:avLst/>
          </a:prstGeom>
        </p:spPr>
        <p:txBody>
          <a:bodyPr vert="horz" lIns="91440" tIns="45720" rIns="91440" bIns="45720" rtlCol="0" anchor="ctr">
            <a:normAutofit/>
          </a:bodyPr>
          <a:lstStyle/>
          <a:p>
            <a:pPr algn="ctr">
              <a:lnSpc>
                <a:spcPct val="90000"/>
              </a:lnSpc>
            </a:pPr>
            <a:r>
              <a:rPr lang="en-US" sz="5700" kern="1200">
                <a:solidFill>
                  <a:srgbClr val="FFFFFF"/>
                </a:solidFill>
                <a:latin typeface="+mj-lt"/>
                <a:ea typeface="+mj-ea"/>
                <a:cs typeface="+mj-cs"/>
              </a:rPr>
              <a:t>A Succesful Product</a:t>
            </a:r>
          </a:p>
        </p:txBody>
      </p:sp>
      <p:sp>
        <p:nvSpPr>
          <p:cNvPr id="5" name="CasellaDiTesto 4">
            <a:extLst>
              <a:ext uri="{FF2B5EF4-FFF2-40B4-BE49-F238E27FC236}">
                <a16:creationId xmlns:a16="http://schemas.microsoft.com/office/drawing/2014/main" id="{609D1A17-8A05-EEA5-3958-A1A517FCF0A7}"/>
              </a:ext>
            </a:extLst>
          </p:cNvPr>
          <p:cNvSpPr txBox="1"/>
          <p:nvPr/>
        </p:nvSpPr>
        <p:spPr>
          <a:xfrm>
            <a:off x="171608" y="4696721"/>
            <a:ext cx="1955278" cy="646331"/>
          </a:xfrm>
          <a:prstGeom prst="rect">
            <a:avLst/>
          </a:prstGeom>
          <a:noFill/>
        </p:spPr>
        <p:txBody>
          <a:bodyPr wrap="square" rtlCol="0">
            <a:spAutoFit/>
          </a:bodyPr>
          <a:lstStyle/>
          <a:p>
            <a:pPr algn="ctr"/>
            <a:r>
              <a:rPr lang="it-IT" dirty="0"/>
              <a:t>Marty </a:t>
            </a:r>
            <a:r>
              <a:rPr lang="it-IT" dirty="0" err="1"/>
              <a:t>Cagan</a:t>
            </a:r>
            <a:r>
              <a:rPr lang="it-IT" dirty="0"/>
              <a:t> «</a:t>
            </a:r>
            <a:r>
              <a:rPr lang="it-IT" dirty="0" err="1"/>
              <a:t>Inspired</a:t>
            </a:r>
            <a:r>
              <a:rPr lang="it-IT" dirty="0"/>
              <a:t>»</a:t>
            </a:r>
          </a:p>
        </p:txBody>
      </p:sp>
      <p:sp>
        <p:nvSpPr>
          <p:cNvPr id="6" name="Rettangolo con angoli arrotondati 5">
            <a:extLst>
              <a:ext uri="{FF2B5EF4-FFF2-40B4-BE49-F238E27FC236}">
                <a16:creationId xmlns:a16="http://schemas.microsoft.com/office/drawing/2014/main" id="{00F8326B-17D5-112B-DB61-A7535E4868B5}"/>
              </a:ext>
            </a:extLst>
          </p:cNvPr>
          <p:cNvSpPr/>
          <p:nvPr/>
        </p:nvSpPr>
        <p:spPr>
          <a:xfrm>
            <a:off x="2530760" y="2533792"/>
            <a:ext cx="1955278" cy="576072"/>
          </a:xfrm>
          <a:prstGeom prst="roundRect">
            <a:avLst/>
          </a:prstGeom>
          <a:solidFill>
            <a:schemeClr val="accent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600" dirty="0" err="1">
                <a:latin typeface="Cavolini" panose="03000502040302020204" pitchFamily="66" charset="0"/>
                <a:cs typeface="Cavolini" panose="03000502040302020204" pitchFamily="66" charset="0"/>
              </a:rPr>
              <a:t>Discoverability</a:t>
            </a:r>
            <a:endParaRPr lang="it-IT" sz="1600" dirty="0">
              <a:latin typeface="Cavolini" panose="03000502040302020204" pitchFamily="66" charset="0"/>
              <a:cs typeface="Cavolini" panose="03000502040302020204" pitchFamily="66" charset="0"/>
            </a:endParaRPr>
          </a:p>
        </p:txBody>
      </p:sp>
      <p:sp>
        <p:nvSpPr>
          <p:cNvPr id="7" name="Rettangolo con angoli arrotondati 6">
            <a:extLst>
              <a:ext uri="{FF2B5EF4-FFF2-40B4-BE49-F238E27FC236}">
                <a16:creationId xmlns:a16="http://schemas.microsoft.com/office/drawing/2014/main" id="{43421E11-0C7B-C8DB-EE46-294299286569}"/>
              </a:ext>
            </a:extLst>
          </p:cNvPr>
          <p:cNvSpPr/>
          <p:nvPr/>
        </p:nvSpPr>
        <p:spPr>
          <a:xfrm>
            <a:off x="2530760" y="3255745"/>
            <a:ext cx="1955278" cy="576072"/>
          </a:xfrm>
          <a:prstGeom prst="roundRect">
            <a:avLst/>
          </a:prstGeom>
          <a:solidFill>
            <a:schemeClr val="accent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600" dirty="0" err="1">
                <a:latin typeface="Cavolini" panose="03000502040302020204" pitchFamily="66" charset="0"/>
                <a:cs typeface="Cavolini" panose="03000502040302020204" pitchFamily="66" charset="0"/>
              </a:rPr>
              <a:t>Understanding</a:t>
            </a:r>
            <a:endParaRPr lang="it-IT" sz="1600" dirty="0">
              <a:latin typeface="Cavolini" panose="03000502040302020204" pitchFamily="66" charset="0"/>
              <a:cs typeface="Cavolini" panose="03000502040302020204" pitchFamily="66" charset="0"/>
            </a:endParaRPr>
          </a:p>
        </p:txBody>
      </p:sp>
      <p:sp>
        <p:nvSpPr>
          <p:cNvPr id="8" name="CasellaDiTesto 7">
            <a:extLst>
              <a:ext uri="{FF2B5EF4-FFF2-40B4-BE49-F238E27FC236}">
                <a16:creationId xmlns:a16="http://schemas.microsoft.com/office/drawing/2014/main" id="{D69C5617-9C39-105B-6ED5-F242B7012DE9}"/>
              </a:ext>
            </a:extLst>
          </p:cNvPr>
          <p:cNvSpPr txBox="1"/>
          <p:nvPr/>
        </p:nvSpPr>
        <p:spPr>
          <a:xfrm>
            <a:off x="2530760" y="4619739"/>
            <a:ext cx="1955278" cy="923330"/>
          </a:xfrm>
          <a:prstGeom prst="rect">
            <a:avLst/>
          </a:prstGeom>
          <a:noFill/>
        </p:spPr>
        <p:txBody>
          <a:bodyPr wrap="square" rtlCol="0">
            <a:spAutoFit/>
          </a:bodyPr>
          <a:lstStyle/>
          <a:p>
            <a:pPr algn="ctr"/>
            <a:r>
              <a:rPr lang="it-IT" dirty="0"/>
              <a:t>Don Norman «The design of </a:t>
            </a:r>
            <a:r>
              <a:rPr lang="it-IT" dirty="0" err="1"/>
              <a:t>every</a:t>
            </a:r>
            <a:r>
              <a:rPr lang="it-IT" dirty="0"/>
              <a:t> day </a:t>
            </a:r>
            <a:r>
              <a:rPr lang="it-IT" dirty="0" err="1"/>
              <a:t>things</a:t>
            </a:r>
            <a:r>
              <a:rPr lang="it-IT" dirty="0"/>
              <a:t>»</a:t>
            </a:r>
          </a:p>
        </p:txBody>
      </p:sp>
      <p:sp>
        <p:nvSpPr>
          <p:cNvPr id="10" name="Rettangolo con angoli arrotondati 9">
            <a:extLst>
              <a:ext uri="{FF2B5EF4-FFF2-40B4-BE49-F238E27FC236}">
                <a16:creationId xmlns:a16="http://schemas.microsoft.com/office/drawing/2014/main" id="{E60110F1-AA92-6BDE-4E55-27F57CB2F8AA}"/>
              </a:ext>
            </a:extLst>
          </p:cNvPr>
          <p:cNvSpPr/>
          <p:nvPr/>
        </p:nvSpPr>
        <p:spPr>
          <a:xfrm>
            <a:off x="171608" y="2509701"/>
            <a:ext cx="1955278" cy="576072"/>
          </a:xfrm>
          <a:prstGeom prst="roundRect">
            <a:avLst/>
          </a:prstGeom>
          <a:solidFill>
            <a:schemeClr val="accent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600" dirty="0" err="1">
                <a:latin typeface="Cavolini" panose="020B0502040204020203" pitchFamily="66" charset="0"/>
                <a:cs typeface="Cavolini" panose="020B0502040204020203" pitchFamily="66" charset="0"/>
              </a:rPr>
              <a:t>Usable</a:t>
            </a:r>
            <a:endParaRPr lang="it-IT" sz="1600" dirty="0">
              <a:latin typeface="Cavolini" panose="020B0502040204020203" pitchFamily="66" charset="0"/>
              <a:cs typeface="Cavolini" panose="020B0502040204020203" pitchFamily="66" charset="0"/>
            </a:endParaRPr>
          </a:p>
        </p:txBody>
      </p:sp>
      <p:sp>
        <p:nvSpPr>
          <p:cNvPr id="12" name="Rettangolo con angoli arrotondati 11">
            <a:extLst>
              <a:ext uri="{FF2B5EF4-FFF2-40B4-BE49-F238E27FC236}">
                <a16:creationId xmlns:a16="http://schemas.microsoft.com/office/drawing/2014/main" id="{D32E15CB-DEA3-FDED-34F3-37300C09A0A1}"/>
              </a:ext>
            </a:extLst>
          </p:cNvPr>
          <p:cNvSpPr/>
          <p:nvPr/>
        </p:nvSpPr>
        <p:spPr>
          <a:xfrm>
            <a:off x="171608" y="3231654"/>
            <a:ext cx="1955278" cy="576072"/>
          </a:xfrm>
          <a:prstGeom prst="roundRect">
            <a:avLst/>
          </a:prstGeom>
          <a:solidFill>
            <a:schemeClr val="accent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600" dirty="0" err="1">
                <a:latin typeface="Cavolini" panose="03000502040302020204" pitchFamily="66" charset="0"/>
                <a:cs typeface="Cavolini" panose="03000502040302020204" pitchFamily="66" charset="0"/>
              </a:rPr>
              <a:t>Valuable</a:t>
            </a:r>
            <a:endParaRPr lang="it-IT" sz="1600" dirty="0">
              <a:latin typeface="Cavolini" panose="03000502040302020204" pitchFamily="66" charset="0"/>
              <a:cs typeface="Cavolini" panose="03000502040302020204" pitchFamily="66" charset="0"/>
            </a:endParaRPr>
          </a:p>
        </p:txBody>
      </p:sp>
      <p:sp>
        <p:nvSpPr>
          <p:cNvPr id="14" name="Rettangolo con angoli arrotondati 13">
            <a:extLst>
              <a:ext uri="{FF2B5EF4-FFF2-40B4-BE49-F238E27FC236}">
                <a16:creationId xmlns:a16="http://schemas.microsoft.com/office/drawing/2014/main" id="{E87E47C4-D83A-05A4-0E23-4B1E771C0B92}"/>
              </a:ext>
            </a:extLst>
          </p:cNvPr>
          <p:cNvSpPr/>
          <p:nvPr/>
        </p:nvSpPr>
        <p:spPr>
          <a:xfrm>
            <a:off x="171608" y="3953607"/>
            <a:ext cx="1955278" cy="576072"/>
          </a:xfrm>
          <a:prstGeom prst="roundRect">
            <a:avLst/>
          </a:prstGeom>
          <a:solidFill>
            <a:schemeClr val="accent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600" dirty="0" err="1">
                <a:latin typeface="Cavolini" panose="03000502040302020204" pitchFamily="66" charset="0"/>
                <a:cs typeface="Cavolini" panose="03000502040302020204" pitchFamily="66" charset="0"/>
              </a:rPr>
              <a:t>Feasible</a:t>
            </a:r>
            <a:endParaRPr lang="it-IT" sz="1600" dirty="0">
              <a:latin typeface="Cavolini" panose="03000502040302020204" pitchFamily="66" charset="0"/>
              <a:cs typeface="Cavolini" panose="03000502040302020204" pitchFamily="66" charset="0"/>
            </a:endParaRPr>
          </a:p>
        </p:txBody>
      </p:sp>
      <p:sp>
        <p:nvSpPr>
          <p:cNvPr id="15" name="Rettangolo con angoli arrotondati 14">
            <a:extLst>
              <a:ext uri="{FF2B5EF4-FFF2-40B4-BE49-F238E27FC236}">
                <a16:creationId xmlns:a16="http://schemas.microsoft.com/office/drawing/2014/main" id="{E1BB45B7-2D58-43C9-6D28-01EDA6CA8401}"/>
              </a:ext>
            </a:extLst>
          </p:cNvPr>
          <p:cNvSpPr/>
          <p:nvPr/>
        </p:nvSpPr>
        <p:spPr>
          <a:xfrm>
            <a:off x="4889912" y="2506201"/>
            <a:ext cx="1955278" cy="576072"/>
          </a:xfrm>
          <a:prstGeom prst="roundRect">
            <a:avLst/>
          </a:prstGeom>
          <a:solidFill>
            <a:schemeClr val="accent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600" dirty="0" err="1">
                <a:latin typeface="Cavolini" panose="03000502040302020204" pitchFamily="66" charset="0"/>
                <a:cs typeface="Cavolini" panose="03000502040302020204" pitchFamily="66" charset="0"/>
              </a:rPr>
              <a:t>Trusthful</a:t>
            </a:r>
            <a:r>
              <a:rPr lang="it-IT" sz="1600" dirty="0">
                <a:latin typeface="Cavolini" panose="03000502040302020204" pitchFamily="66" charset="0"/>
                <a:cs typeface="Cavolini" panose="03000502040302020204" pitchFamily="66" charset="0"/>
              </a:rPr>
              <a:t> (</a:t>
            </a:r>
            <a:r>
              <a:rPr lang="it-IT" sz="1600" dirty="0" err="1">
                <a:latin typeface="Cavolini" panose="03000502040302020204" pitchFamily="66" charset="0"/>
                <a:cs typeface="Cavolini" panose="03000502040302020204" pitchFamily="66" charset="0"/>
              </a:rPr>
              <a:t>trustworthy</a:t>
            </a:r>
            <a:r>
              <a:rPr lang="it-IT" sz="1600" dirty="0">
                <a:latin typeface="Cavolini" panose="03000502040302020204" pitchFamily="66" charset="0"/>
                <a:cs typeface="Cavolini" panose="03000502040302020204" pitchFamily="66" charset="0"/>
              </a:rPr>
              <a:t>)</a:t>
            </a:r>
          </a:p>
        </p:txBody>
      </p:sp>
      <p:sp>
        <p:nvSpPr>
          <p:cNvPr id="16" name="CasellaDiTesto 15">
            <a:extLst>
              <a:ext uri="{FF2B5EF4-FFF2-40B4-BE49-F238E27FC236}">
                <a16:creationId xmlns:a16="http://schemas.microsoft.com/office/drawing/2014/main" id="{BAD4494D-3015-9120-BD3C-DC2A80C7CECF}"/>
              </a:ext>
            </a:extLst>
          </p:cNvPr>
          <p:cNvSpPr txBox="1"/>
          <p:nvPr/>
        </p:nvSpPr>
        <p:spPr>
          <a:xfrm>
            <a:off x="4889912" y="4624171"/>
            <a:ext cx="1955278" cy="1200329"/>
          </a:xfrm>
          <a:prstGeom prst="rect">
            <a:avLst/>
          </a:prstGeom>
          <a:noFill/>
        </p:spPr>
        <p:txBody>
          <a:bodyPr wrap="square" rtlCol="0">
            <a:spAutoFit/>
          </a:bodyPr>
          <a:lstStyle/>
          <a:p>
            <a:pPr algn="ctr"/>
            <a:r>
              <a:rPr lang="it-IT" dirty="0"/>
              <a:t>«A </a:t>
            </a:r>
            <a:r>
              <a:rPr lang="it-IT" dirty="0" err="1"/>
              <a:t>confident</a:t>
            </a:r>
            <a:r>
              <a:rPr lang="it-IT" dirty="0"/>
              <a:t> </a:t>
            </a:r>
            <a:r>
              <a:rPr lang="it-IT" dirty="0" err="1"/>
              <a:t>relationship</a:t>
            </a:r>
            <a:r>
              <a:rPr lang="it-IT" dirty="0"/>
              <a:t> with the </a:t>
            </a:r>
            <a:r>
              <a:rPr lang="it-IT" dirty="0" err="1"/>
              <a:t>unknown</a:t>
            </a:r>
            <a:r>
              <a:rPr lang="it-IT" dirty="0"/>
              <a:t>» Rachel </a:t>
            </a:r>
            <a:r>
              <a:rPr lang="it-IT" dirty="0" err="1"/>
              <a:t>Botsman</a:t>
            </a:r>
            <a:endParaRPr lang="it-IT" dirty="0"/>
          </a:p>
        </p:txBody>
      </p:sp>
      <p:sp>
        <p:nvSpPr>
          <p:cNvPr id="17" name="Rettangolo con angoli arrotondati 16">
            <a:extLst>
              <a:ext uri="{FF2B5EF4-FFF2-40B4-BE49-F238E27FC236}">
                <a16:creationId xmlns:a16="http://schemas.microsoft.com/office/drawing/2014/main" id="{A9E1EF73-A9AC-5C3A-752B-66546D8F2735}"/>
              </a:ext>
            </a:extLst>
          </p:cNvPr>
          <p:cNvSpPr/>
          <p:nvPr/>
        </p:nvSpPr>
        <p:spPr>
          <a:xfrm>
            <a:off x="7043990" y="2499285"/>
            <a:ext cx="1955278" cy="576072"/>
          </a:xfrm>
          <a:prstGeom prst="roundRect">
            <a:avLst/>
          </a:prstGeom>
          <a:solidFill>
            <a:schemeClr val="accent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600" dirty="0" err="1">
                <a:latin typeface="Cavolini" panose="03000502040302020204" pitchFamily="66" charset="0"/>
                <a:cs typeface="Cavolini" panose="03000502040302020204" pitchFamily="66" charset="0"/>
              </a:rPr>
              <a:t>Interoperable</a:t>
            </a:r>
            <a:endParaRPr lang="it-IT" sz="1600" dirty="0">
              <a:latin typeface="Cavolini" panose="03000502040302020204" pitchFamily="66" charset="0"/>
              <a:cs typeface="Cavolini" panose="03000502040302020204" pitchFamily="66" charset="0"/>
            </a:endParaRPr>
          </a:p>
        </p:txBody>
      </p:sp>
      <p:sp>
        <p:nvSpPr>
          <p:cNvPr id="18" name="Rettangolo con angoli arrotondati 17">
            <a:extLst>
              <a:ext uri="{FF2B5EF4-FFF2-40B4-BE49-F238E27FC236}">
                <a16:creationId xmlns:a16="http://schemas.microsoft.com/office/drawing/2014/main" id="{7A22EB20-1119-518F-E412-1A62B3D667B5}"/>
              </a:ext>
            </a:extLst>
          </p:cNvPr>
          <p:cNvSpPr/>
          <p:nvPr/>
        </p:nvSpPr>
        <p:spPr>
          <a:xfrm>
            <a:off x="7043990" y="3211684"/>
            <a:ext cx="1955278" cy="576072"/>
          </a:xfrm>
          <a:prstGeom prst="roundRect">
            <a:avLst/>
          </a:prstGeom>
          <a:solidFill>
            <a:schemeClr val="accent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600" dirty="0" err="1">
                <a:latin typeface="Cavolini" panose="03000502040302020204" pitchFamily="66" charset="0"/>
                <a:cs typeface="Cavolini" panose="03000502040302020204" pitchFamily="66" charset="0"/>
              </a:rPr>
              <a:t>Natively</a:t>
            </a:r>
            <a:r>
              <a:rPr lang="it-IT" sz="1600" dirty="0">
                <a:latin typeface="Cavolini" panose="03000502040302020204" pitchFamily="66" charset="0"/>
                <a:cs typeface="Cavolini" panose="03000502040302020204" pitchFamily="66" charset="0"/>
              </a:rPr>
              <a:t> </a:t>
            </a:r>
            <a:r>
              <a:rPr lang="it-IT" sz="1600" dirty="0" err="1">
                <a:latin typeface="Cavolini" panose="03000502040302020204" pitchFamily="66" charset="0"/>
                <a:cs typeface="Cavolini" panose="03000502040302020204" pitchFamily="66" charset="0"/>
              </a:rPr>
              <a:t>Accessible</a:t>
            </a:r>
            <a:endParaRPr lang="it-IT" sz="1600" dirty="0">
              <a:latin typeface="Cavolini" panose="03000502040302020204" pitchFamily="66" charset="0"/>
              <a:cs typeface="Cavolini" panose="03000502040302020204" pitchFamily="66" charset="0"/>
            </a:endParaRPr>
          </a:p>
        </p:txBody>
      </p:sp>
      <p:sp>
        <p:nvSpPr>
          <p:cNvPr id="19" name="Ritardo 18">
            <a:extLst>
              <a:ext uri="{FF2B5EF4-FFF2-40B4-BE49-F238E27FC236}">
                <a16:creationId xmlns:a16="http://schemas.microsoft.com/office/drawing/2014/main" id="{37C7337F-13AB-7A1A-99DF-30561E0D213D}"/>
              </a:ext>
            </a:extLst>
          </p:cNvPr>
          <p:cNvSpPr/>
          <p:nvPr/>
        </p:nvSpPr>
        <p:spPr>
          <a:xfrm rot="5400000">
            <a:off x="3653285" y="-3653286"/>
            <a:ext cx="1837426"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20" name="CasellaDiTesto 19">
            <a:extLst>
              <a:ext uri="{FF2B5EF4-FFF2-40B4-BE49-F238E27FC236}">
                <a16:creationId xmlns:a16="http://schemas.microsoft.com/office/drawing/2014/main" id="{27FCC075-9B77-AD56-2B19-C6BC0FA07045}"/>
              </a:ext>
            </a:extLst>
          </p:cNvPr>
          <p:cNvSpPr txBox="1"/>
          <p:nvPr/>
        </p:nvSpPr>
        <p:spPr>
          <a:xfrm>
            <a:off x="0" y="198413"/>
            <a:ext cx="9143998" cy="769441"/>
          </a:xfrm>
          <a:prstGeom prst="rect">
            <a:avLst/>
          </a:prstGeom>
          <a:noFill/>
        </p:spPr>
        <p:txBody>
          <a:bodyPr wrap="square" rtlCol="0">
            <a:spAutoFit/>
          </a:bodyPr>
          <a:lstStyle/>
          <a:p>
            <a:pPr algn="ct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A </a:t>
            </a: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Succesful</a:t>
            </a: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 Product</a:t>
            </a:r>
          </a:p>
        </p:txBody>
      </p:sp>
    </p:spTree>
    <p:extLst>
      <p:ext uri="{BB962C8B-B14F-4D97-AF65-F5344CB8AC3E}">
        <p14:creationId xmlns:p14="http://schemas.microsoft.com/office/powerpoint/2010/main" val="2570720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animBg="1"/>
      <p:bldP spid="8" grpId="0"/>
      <p:bldP spid="10" grpId="0" animBg="1"/>
      <p:bldP spid="12" grpId="0" animBg="1"/>
      <p:bldP spid="14" grpId="0" animBg="1"/>
      <p:bldP spid="15" grpId="0" animBg="1"/>
      <p:bldP spid="16" grpId="0"/>
      <p:bldP spid="17" grpId="0" animBg="1"/>
      <p:bldP spid="1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3200" dirty="0"/>
              <a:t>Data</a:t>
            </a:r>
          </a:p>
          <a:p>
            <a:pPr algn="ctr"/>
            <a:r>
              <a:rPr lang="it-IT" sz="3200" dirty="0"/>
              <a:t>Product</a:t>
            </a:r>
          </a:p>
          <a:p>
            <a:pPr algn="ctr"/>
            <a:r>
              <a:rPr lang="it-IT" sz="3200" dirty="0" err="1"/>
              <a:t>Owner</a:t>
            </a:r>
            <a:endParaRPr lang="it-IT" sz="3200" dirty="0"/>
          </a:p>
        </p:txBody>
      </p:sp>
      <p:pic>
        <p:nvPicPr>
          <p:cNvPr id="2" name="Immagine 1">
            <a:extLst>
              <a:ext uri="{FF2B5EF4-FFF2-40B4-BE49-F238E27FC236}">
                <a16:creationId xmlns:a16="http://schemas.microsoft.com/office/drawing/2014/main" id="{A6541C07-A04D-A064-E31E-A097C3AE0A81}"/>
              </a:ext>
            </a:extLst>
          </p:cNvPr>
          <p:cNvPicPr>
            <a:picLocks noChangeAspect="1"/>
          </p:cNvPicPr>
          <p:nvPr/>
        </p:nvPicPr>
        <p:blipFill>
          <a:blip r:embed="rId2"/>
          <a:stretch>
            <a:fillRect/>
          </a:stretch>
        </p:blipFill>
        <p:spPr>
          <a:xfrm>
            <a:off x="3520409" y="963813"/>
            <a:ext cx="5085525" cy="4930373"/>
          </a:xfrm>
          <a:prstGeom prst="rect">
            <a:avLst/>
          </a:prstGeom>
        </p:spPr>
      </p:pic>
    </p:spTree>
    <p:extLst>
      <p:ext uri="{BB962C8B-B14F-4D97-AF65-F5344CB8AC3E}">
        <p14:creationId xmlns:p14="http://schemas.microsoft.com/office/powerpoint/2010/main" val="1318504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Esagono 5">
            <a:extLst>
              <a:ext uri="{FF2B5EF4-FFF2-40B4-BE49-F238E27FC236}">
                <a16:creationId xmlns:a16="http://schemas.microsoft.com/office/drawing/2014/main" id="{ED9E245B-76C8-2B02-1A27-3D22237FDC66}"/>
              </a:ext>
            </a:extLst>
          </p:cNvPr>
          <p:cNvSpPr/>
          <p:nvPr/>
        </p:nvSpPr>
        <p:spPr>
          <a:xfrm>
            <a:off x="4175132" y="1931726"/>
            <a:ext cx="3298333" cy="2628178"/>
          </a:xfrm>
          <a:prstGeom prst="hexagon">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dirty="0"/>
          </a:p>
        </p:txBody>
      </p:sp>
      <p:sp>
        <p:nvSpPr>
          <p:cNvPr id="7" name="Cilindro 6">
            <a:extLst>
              <a:ext uri="{FF2B5EF4-FFF2-40B4-BE49-F238E27FC236}">
                <a16:creationId xmlns:a16="http://schemas.microsoft.com/office/drawing/2014/main" id="{6FCD53AA-9FF7-80BD-1E97-2275FEB1EA26}"/>
              </a:ext>
            </a:extLst>
          </p:cNvPr>
          <p:cNvSpPr/>
          <p:nvPr/>
        </p:nvSpPr>
        <p:spPr>
          <a:xfrm>
            <a:off x="8172924" y="3229204"/>
            <a:ext cx="576072" cy="694944"/>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8" name="Immagine 7">
            <a:extLst>
              <a:ext uri="{FF2B5EF4-FFF2-40B4-BE49-F238E27FC236}">
                <a16:creationId xmlns:a16="http://schemas.microsoft.com/office/drawing/2014/main" id="{8C255847-B183-1205-5FF5-DE473547BE62}"/>
              </a:ext>
            </a:extLst>
          </p:cNvPr>
          <p:cNvPicPr>
            <a:picLocks noChangeAspect="1"/>
          </p:cNvPicPr>
          <p:nvPr/>
        </p:nvPicPr>
        <p:blipFill>
          <a:blip r:embed="rId2"/>
          <a:stretch>
            <a:fillRect/>
          </a:stretch>
        </p:blipFill>
        <p:spPr>
          <a:xfrm>
            <a:off x="3164802" y="4075181"/>
            <a:ext cx="960041" cy="655413"/>
          </a:xfrm>
          <a:prstGeom prst="rect">
            <a:avLst/>
          </a:prstGeom>
        </p:spPr>
      </p:pic>
      <p:sp>
        <p:nvSpPr>
          <p:cNvPr id="10" name="CasellaDiTesto 9">
            <a:extLst>
              <a:ext uri="{FF2B5EF4-FFF2-40B4-BE49-F238E27FC236}">
                <a16:creationId xmlns:a16="http://schemas.microsoft.com/office/drawing/2014/main" id="{72F1B583-9DAC-AA8F-0654-7668781F12BA}"/>
              </a:ext>
            </a:extLst>
          </p:cNvPr>
          <p:cNvSpPr txBox="1"/>
          <p:nvPr/>
        </p:nvSpPr>
        <p:spPr>
          <a:xfrm>
            <a:off x="3164802" y="4839485"/>
            <a:ext cx="1243584" cy="307777"/>
          </a:xfrm>
          <a:prstGeom prst="rect">
            <a:avLst/>
          </a:prstGeom>
          <a:noFill/>
        </p:spPr>
        <p:txBody>
          <a:bodyPr wrap="square" rtlCol="0">
            <a:spAutoFit/>
          </a:bodyPr>
          <a:lstStyle/>
          <a:p>
            <a:r>
              <a:rPr lang="it-IT" sz="1400" dirty="0" err="1"/>
              <a:t>Infrastructure</a:t>
            </a:r>
            <a:endParaRPr lang="it-IT" sz="1400" dirty="0"/>
          </a:p>
        </p:txBody>
      </p:sp>
      <p:sp>
        <p:nvSpPr>
          <p:cNvPr id="12" name="CasellaDiTesto 11">
            <a:extLst>
              <a:ext uri="{FF2B5EF4-FFF2-40B4-BE49-F238E27FC236}">
                <a16:creationId xmlns:a16="http://schemas.microsoft.com/office/drawing/2014/main" id="{B8EF54B0-962A-718D-2857-4430A393D24B}"/>
              </a:ext>
            </a:extLst>
          </p:cNvPr>
          <p:cNvSpPr txBox="1"/>
          <p:nvPr/>
        </p:nvSpPr>
        <p:spPr>
          <a:xfrm>
            <a:off x="7872835" y="4084003"/>
            <a:ext cx="1176249" cy="307777"/>
          </a:xfrm>
          <a:prstGeom prst="rect">
            <a:avLst/>
          </a:prstGeom>
          <a:noFill/>
        </p:spPr>
        <p:txBody>
          <a:bodyPr wrap="square" rtlCol="0">
            <a:spAutoFit/>
          </a:bodyPr>
          <a:lstStyle/>
          <a:p>
            <a:r>
              <a:rPr lang="it-IT" sz="1400" dirty="0" err="1"/>
              <a:t>Polyglot</a:t>
            </a:r>
            <a:r>
              <a:rPr lang="it-IT" sz="1400" dirty="0"/>
              <a:t> Data</a:t>
            </a:r>
          </a:p>
        </p:txBody>
      </p:sp>
      <p:sp>
        <p:nvSpPr>
          <p:cNvPr id="13" name="Ovale 12">
            <a:extLst>
              <a:ext uri="{FF2B5EF4-FFF2-40B4-BE49-F238E27FC236}">
                <a16:creationId xmlns:a16="http://schemas.microsoft.com/office/drawing/2014/main" id="{3088123A-5FBF-810F-FF23-CF963BD5A9BE}"/>
              </a:ext>
            </a:extLst>
          </p:cNvPr>
          <p:cNvSpPr/>
          <p:nvPr/>
        </p:nvSpPr>
        <p:spPr>
          <a:xfrm>
            <a:off x="5101180" y="2923957"/>
            <a:ext cx="1466434" cy="6949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Data Product</a:t>
            </a:r>
          </a:p>
        </p:txBody>
      </p:sp>
      <p:cxnSp>
        <p:nvCxnSpPr>
          <p:cNvPr id="14" name="Connettore 2 13">
            <a:extLst>
              <a:ext uri="{FF2B5EF4-FFF2-40B4-BE49-F238E27FC236}">
                <a16:creationId xmlns:a16="http://schemas.microsoft.com/office/drawing/2014/main" id="{70E63B55-E4D6-8E17-D879-F546014CC8C7}"/>
              </a:ext>
            </a:extLst>
          </p:cNvPr>
          <p:cNvCxnSpPr/>
          <p:nvPr/>
        </p:nvCxnSpPr>
        <p:spPr>
          <a:xfrm flipV="1">
            <a:off x="3657171" y="3360256"/>
            <a:ext cx="1801368" cy="6663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ttore 2 14">
            <a:extLst>
              <a:ext uri="{FF2B5EF4-FFF2-40B4-BE49-F238E27FC236}">
                <a16:creationId xmlns:a16="http://schemas.microsoft.com/office/drawing/2014/main" id="{80122372-D752-D037-C2FB-C2D32C859A0D}"/>
              </a:ext>
            </a:extLst>
          </p:cNvPr>
          <p:cNvCxnSpPr/>
          <p:nvPr/>
        </p:nvCxnSpPr>
        <p:spPr>
          <a:xfrm>
            <a:off x="5824299" y="1415197"/>
            <a:ext cx="20196" cy="15975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ttore 2 15">
            <a:extLst>
              <a:ext uri="{FF2B5EF4-FFF2-40B4-BE49-F238E27FC236}">
                <a16:creationId xmlns:a16="http://schemas.microsoft.com/office/drawing/2014/main" id="{733070B1-A3B8-AE99-4841-C59E135EE266}"/>
              </a:ext>
            </a:extLst>
          </p:cNvPr>
          <p:cNvCxnSpPr/>
          <p:nvPr/>
        </p:nvCxnSpPr>
        <p:spPr>
          <a:xfrm flipH="1" flipV="1">
            <a:off x="6144339" y="3360256"/>
            <a:ext cx="2001394" cy="2586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Doppia parentesi graffa 16">
            <a:extLst>
              <a:ext uri="{FF2B5EF4-FFF2-40B4-BE49-F238E27FC236}">
                <a16:creationId xmlns:a16="http://schemas.microsoft.com/office/drawing/2014/main" id="{B9430ECF-6760-33C1-2E7B-9D9AD8FECBA2}"/>
              </a:ext>
            </a:extLst>
          </p:cNvPr>
          <p:cNvSpPr/>
          <p:nvPr/>
        </p:nvSpPr>
        <p:spPr>
          <a:xfrm>
            <a:off x="5330522" y="968826"/>
            <a:ext cx="987552" cy="455894"/>
          </a:xfrm>
          <a:prstGeom prst="brace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it-IT" dirty="0"/>
              <a:t>Code</a:t>
            </a:r>
          </a:p>
        </p:txBody>
      </p:sp>
      <p:sp>
        <p:nvSpPr>
          <p:cNvPr id="18" name="Ritardo 17">
            <a:extLst>
              <a:ext uri="{FF2B5EF4-FFF2-40B4-BE49-F238E27FC236}">
                <a16:creationId xmlns:a16="http://schemas.microsoft.com/office/drawing/2014/main" id="{345CAD31-C5A8-031C-3D34-E59801EAA2AF}"/>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3200" dirty="0"/>
              <a:t>Data</a:t>
            </a:r>
          </a:p>
          <a:p>
            <a:pPr algn="ctr"/>
            <a:r>
              <a:rPr lang="it-IT" sz="3200" dirty="0" err="1"/>
              <a:t>as</a:t>
            </a:r>
            <a:r>
              <a:rPr lang="it-IT" sz="3200" dirty="0"/>
              <a:t> a</a:t>
            </a:r>
          </a:p>
          <a:p>
            <a:pPr algn="ctr"/>
            <a:r>
              <a:rPr lang="it-IT" sz="3200" dirty="0"/>
              <a:t>Product</a:t>
            </a:r>
          </a:p>
        </p:txBody>
      </p:sp>
    </p:spTree>
    <p:extLst>
      <p:ext uri="{BB962C8B-B14F-4D97-AF65-F5344CB8AC3E}">
        <p14:creationId xmlns:p14="http://schemas.microsoft.com/office/powerpoint/2010/main" val="36320386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050190B5-85BC-E37D-5927-223B85F95756}"/>
              </a:ext>
            </a:extLst>
          </p:cNvPr>
          <p:cNvPicPr>
            <a:picLocks noChangeAspect="1"/>
          </p:cNvPicPr>
          <p:nvPr/>
        </p:nvPicPr>
        <p:blipFill>
          <a:blip r:embed="rId2"/>
          <a:stretch>
            <a:fillRect/>
          </a:stretch>
        </p:blipFill>
        <p:spPr>
          <a:xfrm>
            <a:off x="467313" y="2244160"/>
            <a:ext cx="8209369" cy="2975896"/>
          </a:xfrm>
          <a:prstGeom prst="rect">
            <a:avLst/>
          </a:prstGeom>
        </p:spPr>
      </p:pic>
      <p:sp>
        <p:nvSpPr>
          <p:cNvPr id="6" name="Ritardo 5">
            <a:extLst>
              <a:ext uri="{FF2B5EF4-FFF2-40B4-BE49-F238E27FC236}">
                <a16:creationId xmlns:a16="http://schemas.microsoft.com/office/drawing/2014/main" id="{B13C1719-B103-6402-C56D-9DCCFDA2C18C}"/>
              </a:ext>
            </a:extLst>
          </p:cNvPr>
          <p:cNvSpPr/>
          <p:nvPr/>
        </p:nvSpPr>
        <p:spPr>
          <a:xfrm rot="5400000">
            <a:off x="3653285" y="-3653286"/>
            <a:ext cx="1837426"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0096ECDA-89A2-99A8-9072-C54AFC3B8BD1}"/>
              </a:ext>
            </a:extLst>
          </p:cNvPr>
          <p:cNvSpPr txBox="1"/>
          <p:nvPr/>
        </p:nvSpPr>
        <p:spPr>
          <a:xfrm>
            <a:off x="0" y="198413"/>
            <a:ext cx="9143998" cy="769441"/>
          </a:xfrm>
          <a:prstGeom prst="rect">
            <a:avLst/>
          </a:prstGeom>
          <a:noFill/>
        </p:spPr>
        <p:txBody>
          <a:bodyPr wrap="square" rtlCol="0">
            <a:spAutoFit/>
          </a:bodyPr>
          <a:lstStyle/>
          <a:p>
            <a:pPr algn="ct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Self-serve Data Platform</a:t>
            </a:r>
          </a:p>
        </p:txBody>
      </p:sp>
    </p:spTree>
    <p:extLst>
      <p:ext uri="{BB962C8B-B14F-4D97-AF65-F5344CB8AC3E}">
        <p14:creationId xmlns:p14="http://schemas.microsoft.com/office/powerpoint/2010/main" val="9657583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3200" dirty="0"/>
              <a:t>Team</a:t>
            </a:r>
          </a:p>
          <a:p>
            <a:pPr algn="ctr"/>
            <a:r>
              <a:rPr lang="it-IT" sz="3200" dirty="0" err="1"/>
              <a:t>Autonomy</a:t>
            </a:r>
            <a:endParaRPr lang="it-IT" sz="3200" dirty="0"/>
          </a:p>
        </p:txBody>
      </p:sp>
      <p:pic>
        <p:nvPicPr>
          <p:cNvPr id="2" name="Immagine 1">
            <a:extLst>
              <a:ext uri="{FF2B5EF4-FFF2-40B4-BE49-F238E27FC236}">
                <a16:creationId xmlns:a16="http://schemas.microsoft.com/office/drawing/2014/main" id="{BDC83AAC-26B2-E694-C006-799CA4FEF2FF}"/>
              </a:ext>
            </a:extLst>
          </p:cNvPr>
          <p:cNvPicPr>
            <a:picLocks noChangeAspect="1"/>
          </p:cNvPicPr>
          <p:nvPr/>
        </p:nvPicPr>
        <p:blipFill>
          <a:blip r:embed="rId2"/>
          <a:stretch>
            <a:fillRect/>
          </a:stretch>
        </p:blipFill>
        <p:spPr>
          <a:xfrm>
            <a:off x="3376821" y="1688046"/>
            <a:ext cx="5419311" cy="3481907"/>
          </a:xfrm>
          <a:prstGeom prst="rect">
            <a:avLst/>
          </a:prstGeom>
        </p:spPr>
      </p:pic>
    </p:spTree>
    <p:extLst>
      <p:ext uri="{BB962C8B-B14F-4D97-AF65-F5344CB8AC3E}">
        <p14:creationId xmlns:p14="http://schemas.microsoft.com/office/powerpoint/2010/main" val="1560768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olo 7">
            <a:extLst>
              <a:ext uri="{FF2B5EF4-FFF2-40B4-BE49-F238E27FC236}">
                <a16:creationId xmlns:a16="http://schemas.microsoft.com/office/drawing/2014/main" id="{181722DB-7AF5-1EAF-B0A7-E050A942D89C}"/>
              </a:ext>
            </a:extLst>
          </p:cNvPr>
          <p:cNvSpPr>
            <a:spLocks noGrp="1"/>
          </p:cNvSpPr>
          <p:nvPr>
            <p:ph type="ctrTitle" idx="4294967295"/>
          </p:nvPr>
        </p:nvSpPr>
        <p:spPr>
          <a:xfrm>
            <a:off x="0" y="390525"/>
            <a:ext cx="8181975" cy="1509713"/>
          </a:xfrm>
          <a:prstGeom prst="rect">
            <a:avLst/>
          </a:prstGeom>
        </p:spPr>
        <p:txBody>
          <a:bodyPr vert="horz" lIns="91440" tIns="45720" rIns="91440" bIns="45720" rtlCol="0" anchor="ctr">
            <a:normAutofit/>
          </a:bodyPr>
          <a:lstStyle/>
          <a:p>
            <a:pPr algn="ctr">
              <a:lnSpc>
                <a:spcPct val="90000"/>
              </a:lnSpc>
            </a:pPr>
            <a:r>
              <a:rPr lang="en-US" sz="5700" kern="1200">
                <a:solidFill>
                  <a:srgbClr val="FFFFFF"/>
                </a:solidFill>
                <a:latin typeface="+mj-lt"/>
                <a:ea typeface="+mj-ea"/>
                <a:cs typeface="+mj-cs"/>
              </a:rPr>
              <a:t>All we need is Data!</a:t>
            </a:r>
          </a:p>
        </p:txBody>
      </p:sp>
      <p:pic>
        <p:nvPicPr>
          <p:cNvPr id="2" name="Immagine 1">
            <a:extLst>
              <a:ext uri="{FF2B5EF4-FFF2-40B4-BE49-F238E27FC236}">
                <a16:creationId xmlns:a16="http://schemas.microsoft.com/office/drawing/2014/main" id="{1B0EE9FF-883E-4DBC-5592-14E4161F4DDC}"/>
              </a:ext>
            </a:extLst>
          </p:cNvPr>
          <p:cNvPicPr>
            <a:picLocks noChangeAspect="1"/>
          </p:cNvPicPr>
          <p:nvPr/>
        </p:nvPicPr>
        <p:blipFill>
          <a:blip r:embed="rId3"/>
          <a:stretch>
            <a:fillRect/>
          </a:stretch>
        </p:blipFill>
        <p:spPr>
          <a:xfrm>
            <a:off x="2444423" y="3006668"/>
            <a:ext cx="4252867" cy="3019537"/>
          </a:xfrm>
          <a:prstGeom prst="rect">
            <a:avLst/>
          </a:prstGeom>
        </p:spPr>
      </p:pic>
      <p:sp>
        <p:nvSpPr>
          <p:cNvPr id="9" name="Ritardo 8">
            <a:extLst>
              <a:ext uri="{FF2B5EF4-FFF2-40B4-BE49-F238E27FC236}">
                <a16:creationId xmlns:a16="http://schemas.microsoft.com/office/drawing/2014/main" id="{27D85DE3-1ABD-C403-E81E-67388DCF935E}"/>
              </a:ext>
            </a:extLst>
          </p:cNvPr>
          <p:cNvSpPr/>
          <p:nvPr/>
        </p:nvSpPr>
        <p:spPr>
          <a:xfrm rot="5400000">
            <a:off x="3348954" y="-3348955"/>
            <a:ext cx="2446089"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11" name="CasellaDiTesto 10">
            <a:extLst>
              <a:ext uri="{FF2B5EF4-FFF2-40B4-BE49-F238E27FC236}">
                <a16:creationId xmlns:a16="http://schemas.microsoft.com/office/drawing/2014/main" id="{C1DE2121-BA8C-8FFD-EAEF-85591B54D13C}"/>
              </a:ext>
            </a:extLst>
          </p:cNvPr>
          <p:cNvSpPr txBox="1"/>
          <p:nvPr/>
        </p:nvSpPr>
        <p:spPr>
          <a:xfrm>
            <a:off x="0" y="638355"/>
            <a:ext cx="9143998" cy="769441"/>
          </a:xfrm>
          <a:prstGeom prst="rect">
            <a:avLst/>
          </a:prstGeom>
          <a:noFill/>
        </p:spPr>
        <p:txBody>
          <a:bodyPr wrap="square" rtlCol="0">
            <a:spAutoFit/>
          </a:bodyPr>
          <a:lstStyle/>
          <a:p>
            <a:pPr algn="ct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All</a:t>
            </a: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we</a:t>
            </a: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need</a:t>
            </a: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is</a:t>
            </a: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 Data!</a:t>
            </a:r>
          </a:p>
        </p:txBody>
      </p:sp>
    </p:spTree>
    <p:extLst>
      <p:ext uri="{BB962C8B-B14F-4D97-AF65-F5344CB8AC3E}">
        <p14:creationId xmlns:p14="http://schemas.microsoft.com/office/powerpoint/2010/main" val="18404441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egnaposto piè di pagina 1"/>
          <p:cNvSpPr>
            <a:spLocks noGrp="1"/>
          </p:cNvSpPr>
          <p:nvPr>
            <p:ph type="ftr" sz="quarter" idx="10"/>
          </p:nvPr>
        </p:nvSpPr>
        <p:spPr>
          <a:noFill/>
        </p:spPr>
        <p:txBody>
          <a:bodyPr vert="horz" lIns="91440" tIns="45720" rIns="91440" bIns="45720" rtlCol="0" anchor="ctr">
            <a:normAutofit/>
          </a:bodyPr>
          <a:lstStyle/>
          <a:p>
            <a:pPr>
              <a:spcAft>
                <a:spcPts val="600"/>
              </a:spcAft>
              <a:defRPr/>
            </a:pPr>
            <a:r>
              <a:rPr lang="en-US" altLang="en-US" sz="1200" kern="1200" dirty="0">
                <a:solidFill>
                  <a:schemeClr val="tx1">
                    <a:tint val="75000"/>
                  </a:schemeClr>
                </a:solidFill>
                <a:latin typeface="+mn-lt"/>
                <a:ea typeface="+mn-ea"/>
                <a:cs typeface="+mn-cs"/>
              </a:rPr>
              <a:t>24/06/2023 – Data Mesh</a:t>
            </a:r>
          </a:p>
        </p:txBody>
      </p:sp>
      <p:sp>
        <p:nvSpPr>
          <p:cNvPr id="3" name="Titolo 2"/>
          <p:cNvSpPr>
            <a:spLocks noGrp="1"/>
          </p:cNvSpPr>
          <p:nvPr>
            <p:ph type="ctrTitle" idx="4294967295"/>
          </p:nvPr>
        </p:nvSpPr>
        <p:spPr>
          <a:xfrm>
            <a:off x="0" y="171450"/>
            <a:ext cx="2130425" cy="2370138"/>
          </a:xfrm>
          <a:prstGeom prst="rect">
            <a:avLst/>
          </a:prstGeom>
        </p:spPr>
        <p:txBody>
          <a:bodyPr vert="horz" lIns="91440" tIns="45720" rIns="91440" bIns="45720" rtlCol="0" anchor="ctr">
            <a:normAutofit/>
          </a:bodyPr>
          <a:lstStyle/>
          <a:p>
            <a:pPr>
              <a:lnSpc>
                <a:spcPct val="90000"/>
              </a:lnSpc>
            </a:pPr>
            <a:r>
              <a:rPr lang="en-US" sz="2800" kern="1200" dirty="0">
                <a:solidFill>
                  <a:srgbClr val="FFFFFF"/>
                </a:solidFill>
                <a:latin typeface="+mj-lt"/>
                <a:ea typeface="+mj-ea"/>
                <a:cs typeface="+mj-cs"/>
              </a:rPr>
              <a:t>Logical Architecture</a:t>
            </a:r>
          </a:p>
        </p:txBody>
      </p:sp>
      <p:pic>
        <p:nvPicPr>
          <p:cNvPr id="5" name="Immagine 4">
            <a:extLst>
              <a:ext uri="{FF2B5EF4-FFF2-40B4-BE49-F238E27FC236}">
                <a16:creationId xmlns:a16="http://schemas.microsoft.com/office/drawing/2014/main" id="{BDD96512-87D9-25AC-97ED-0106C88B6E70}"/>
              </a:ext>
            </a:extLst>
          </p:cNvPr>
          <p:cNvPicPr>
            <a:picLocks noChangeAspect="1"/>
          </p:cNvPicPr>
          <p:nvPr/>
        </p:nvPicPr>
        <p:blipFill>
          <a:blip r:embed="rId2"/>
          <a:stretch>
            <a:fillRect/>
          </a:stretch>
        </p:blipFill>
        <p:spPr>
          <a:xfrm>
            <a:off x="3064669" y="1259624"/>
            <a:ext cx="5895652" cy="3861651"/>
          </a:xfrm>
          <a:prstGeom prst="rect">
            <a:avLst/>
          </a:prstGeom>
        </p:spPr>
      </p:pic>
      <p:sp>
        <p:nvSpPr>
          <p:cNvPr id="6" name="Rettangolo con un angolo ritagliato 5">
            <a:extLst>
              <a:ext uri="{FF2B5EF4-FFF2-40B4-BE49-F238E27FC236}">
                <a16:creationId xmlns:a16="http://schemas.microsoft.com/office/drawing/2014/main" id="{61E284F1-E3B7-D8EC-B368-2FA1C645F89E}"/>
              </a:ext>
            </a:extLst>
          </p:cNvPr>
          <p:cNvSpPr/>
          <p:nvPr/>
        </p:nvSpPr>
        <p:spPr>
          <a:xfrm>
            <a:off x="-1" y="0"/>
            <a:ext cx="2777707" cy="2976113"/>
          </a:xfrm>
          <a:prstGeom prst="snip1Rect">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3600" dirty="0" err="1"/>
              <a:t>Logical</a:t>
            </a:r>
            <a:endParaRPr lang="it-IT" sz="3600" dirty="0"/>
          </a:p>
          <a:p>
            <a:pPr algn="ctr"/>
            <a:r>
              <a:rPr lang="it-IT" sz="3600" dirty="0"/>
              <a:t>Architecture</a:t>
            </a:r>
          </a:p>
        </p:txBody>
      </p:sp>
    </p:spTree>
    <p:extLst>
      <p:ext uri="{BB962C8B-B14F-4D97-AF65-F5344CB8AC3E}">
        <p14:creationId xmlns:p14="http://schemas.microsoft.com/office/powerpoint/2010/main" val="31246478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sp>
        <p:nvSpPr>
          <p:cNvPr id="6" name="Ritardo 5">
            <a:extLst>
              <a:ext uri="{FF2B5EF4-FFF2-40B4-BE49-F238E27FC236}">
                <a16:creationId xmlns:a16="http://schemas.microsoft.com/office/drawing/2014/main" id="{22899667-E004-128A-EC9A-5A9DE17B009F}"/>
              </a:ext>
            </a:extLst>
          </p:cNvPr>
          <p:cNvSpPr/>
          <p:nvPr/>
        </p:nvSpPr>
        <p:spPr>
          <a:xfrm rot="5400000">
            <a:off x="3348954" y="-3348955"/>
            <a:ext cx="2446089"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B1801A9A-DCE1-052F-1499-5376AD8420B8}"/>
              </a:ext>
            </a:extLst>
          </p:cNvPr>
          <p:cNvSpPr txBox="1"/>
          <p:nvPr/>
        </p:nvSpPr>
        <p:spPr>
          <a:xfrm>
            <a:off x="0" y="638355"/>
            <a:ext cx="9143998" cy="769441"/>
          </a:xfrm>
          <a:prstGeom prst="rect">
            <a:avLst/>
          </a:prstGeom>
          <a:noFill/>
        </p:spPr>
        <p:txBody>
          <a:bodyPr wrap="square" rtlCol="0">
            <a:spAutoFit/>
          </a:bodyPr>
          <a:lstStyle/>
          <a:p>
            <a:pPr algn="ctr"/>
            <a:r>
              <a:rPr lang="en-US" sz="4400" kern="1200" dirty="0">
                <a:solidFill>
                  <a:schemeClr val="bg1"/>
                </a:solidFill>
                <a:latin typeface="+mj-lt"/>
                <a:ea typeface="+mj-ea"/>
                <a:cs typeface="+mj-cs"/>
              </a:rPr>
              <a:t>Federated </a:t>
            </a:r>
            <a:r>
              <a:rPr lang="en-US" sz="4400" kern="1200" dirty="0" err="1">
                <a:solidFill>
                  <a:schemeClr val="bg1"/>
                </a:solidFill>
                <a:latin typeface="+mj-lt"/>
                <a:ea typeface="+mj-ea"/>
                <a:cs typeface="+mj-cs"/>
              </a:rPr>
              <a:t>Computional</a:t>
            </a:r>
            <a:r>
              <a:rPr lang="en-US" sz="4400" kern="1200" dirty="0">
                <a:solidFill>
                  <a:schemeClr val="bg1"/>
                </a:solidFill>
                <a:latin typeface="+mj-lt"/>
                <a:ea typeface="+mj-ea"/>
                <a:cs typeface="+mj-cs"/>
              </a:rPr>
              <a:t> Governances</a:t>
            </a:r>
            <a:endPar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4" name="Immagine 3">
            <a:extLst>
              <a:ext uri="{FF2B5EF4-FFF2-40B4-BE49-F238E27FC236}">
                <a16:creationId xmlns:a16="http://schemas.microsoft.com/office/drawing/2014/main" id="{83801533-484C-451A-BFEE-2B560C5EF130}"/>
              </a:ext>
            </a:extLst>
          </p:cNvPr>
          <p:cNvPicPr>
            <a:picLocks noChangeAspect="1"/>
          </p:cNvPicPr>
          <p:nvPr/>
        </p:nvPicPr>
        <p:blipFill>
          <a:blip r:embed="rId2"/>
          <a:stretch>
            <a:fillRect/>
          </a:stretch>
        </p:blipFill>
        <p:spPr>
          <a:xfrm>
            <a:off x="467313" y="2782405"/>
            <a:ext cx="8209369" cy="2975896"/>
          </a:xfrm>
          <a:prstGeom prst="rect">
            <a:avLst/>
          </a:prstGeom>
        </p:spPr>
      </p:pic>
    </p:spTree>
    <p:extLst>
      <p:ext uri="{BB962C8B-B14F-4D97-AF65-F5344CB8AC3E}">
        <p14:creationId xmlns:p14="http://schemas.microsoft.com/office/powerpoint/2010/main" val="38887165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itardo 5">
            <a:extLst>
              <a:ext uri="{FF2B5EF4-FFF2-40B4-BE49-F238E27FC236}">
                <a16:creationId xmlns:a16="http://schemas.microsoft.com/office/drawing/2014/main" id="{22899667-E004-128A-EC9A-5A9DE17B009F}"/>
              </a:ext>
            </a:extLst>
          </p:cNvPr>
          <p:cNvSpPr/>
          <p:nvPr/>
        </p:nvSpPr>
        <p:spPr>
          <a:xfrm rot="5400000">
            <a:off x="3348954" y="-3348955"/>
            <a:ext cx="2446089"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B1801A9A-DCE1-052F-1499-5376AD8420B8}"/>
              </a:ext>
            </a:extLst>
          </p:cNvPr>
          <p:cNvSpPr txBox="1"/>
          <p:nvPr/>
        </p:nvSpPr>
        <p:spPr>
          <a:xfrm>
            <a:off x="0" y="638355"/>
            <a:ext cx="9143998" cy="769441"/>
          </a:xfrm>
          <a:prstGeom prst="rect">
            <a:avLst/>
          </a:prstGeom>
          <a:noFill/>
        </p:spPr>
        <p:txBody>
          <a:bodyPr wrap="square" rtlCol="0">
            <a:spAutoFit/>
          </a:bodyPr>
          <a:lstStyle/>
          <a:p>
            <a:pPr algn="ctr"/>
            <a:r>
              <a:rPr lang="en-US" sz="4400" kern="1200" dirty="0">
                <a:solidFill>
                  <a:schemeClr val="bg1"/>
                </a:solidFill>
                <a:latin typeface="+mj-lt"/>
                <a:ea typeface="+mj-ea"/>
                <a:cs typeface="+mj-cs"/>
              </a:rPr>
              <a:t>Federated </a:t>
            </a:r>
            <a:r>
              <a:rPr lang="en-US" sz="4400" kern="1200" dirty="0" err="1">
                <a:solidFill>
                  <a:schemeClr val="bg1"/>
                </a:solidFill>
                <a:latin typeface="+mj-lt"/>
                <a:ea typeface="+mj-ea"/>
                <a:cs typeface="+mj-cs"/>
              </a:rPr>
              <a:t>Computional</a:t>
            </a:r>
            <a:r>
              <a:rPr lang="en-US" sz="4400" kern="1200" dirty="0">
                <a:solidFill>
                  <a:schemeClr val="bg1"/>
                </a:solidFill>
                <a:latin typeface="+mj-lt"/>
                <a:ea typeface="+mj-ea"/>
                <a:cs typeface="+mj-cs"/>
              </a:rPr>
              <a:t> Governances</a:t>
            </a:r>
            <a:endPar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CasellaDiTesto 1">
            <a:extLst>
              <a:ext uri="{FF2B5EF4-FFF2-40B4-BE49-F238E27FC236}">
                <a16:creationId xmlns:a16="http://schemas.microsoft.com/office/drawing/2014/main" id="{490E2DD9-953B-1624-7B6B-110377707669}"/>
              </a:ext>
            </a:extLst>
          </p:cNvPr>
          <p:cNvSpPr txBox="1"/>
          <p:nvPr/>
        </p:nvSpPr>
        <p:spPr>
          <a:xfrm>
            <a:off x="-1" y="5502554"/>
            <a:ext cx="9144001" cy="369332"/>
          </a:xfrm>
          <a:prstGeom prst="rect">
            <a:avLst/>
          </a:prstGeom>
          <a:noFill/>
        </p:spPr>
        <p:txBody>
          <a:bodyPr wrap="square" rtlCol="0">
            <a:spAutoFit/>
          </a:bodyPr>
          <a:lstStyle/>
          <a:p>
            <a:pPr algn="ctr"/>
            <a:r>
              <a:rPr lang="it-IT" dirty="0" err="1"/>
              <a:t>Maintains</a:t>
            </a:r>
            <a:r>
              <a:rPr lang="it-IT" dirty="0"/>
              <a:t> </a:t>
            </a:r>
            <a:r>
              <a:rPr lang="it-IT" dirty="0" err="1"/>
              <a:t>equilibrium</a:t>
            </a:r>
            <a:r>
              <a:rPr lang="it-IT" dirty="0"/>
              <a:t> </a:t>
            </a:r>
            <a:r>
              <a:rPr lang="it-IT" dirty="0" err="1"/>
              <a:t>between</a:t>
            </a:r>
            <a:r>
              <a:rPr lang="it-IT" dirty="0"/>
              <a:t> </a:t>
            </a:r>
            <a:r>
              <a:rPr lang="it-IT" dirty="0" err="1"/>
              <a:t>centralization</a:t>
            </a:r>
            <a:r>
              <a:rPr lang="it-IT" dirty="0"/>
              <a:t> and </a:t>
            </a:r>
            <a:r>
              <a:rPr lang="it-IT" dirty="0" err="1"/>
              <a:t>decentralization</a:t>
            </a:r>
            <a:endParaRPr lang="it-IT" dirty="0"/>
          </a:p>
        </p:txBody>
      </p:sp>
      <p:sp>
        <p:nvSpPr>
          <p:cNvPr id="5" name="Rettangolo con angoli arrotondati 4">
            <a:extLst>
              <a:ext uri="{FF2B5EF4-FFF2-40B4-BE49-F238E27FC236}">
                <a16:creationId xmlns:a16="http://schemas.microsoft.com/office/drawing/2014/main" id="{A04F694B-105C-71DA-E15B-CBC6BC52E803}"/>
              </a:ext>
            </a:extLst>
          </p:cNvPr>
          <p:cNvSpPr/>
          <p:nvPr/>
        </p:nvSpPr>
        <p:spPr>
          <a:xfrm>
            <a:off x="66420" y="2560125"/>
            <a:ext cx="1978946" cy="1499857"/>
          </a:xfrm>
          <a:prstGeom prst="roundRect">
            <a:avLst/>
          </a:prstGeom>
          <a:solidFill>
            <a:schemeClr val="accent5">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t-IT" b="1" dirty="0" err="1">
                <a:solidFill>
                  <a:schemeClr val="tx1"/>
                </a:solidFill>
              </a:rPr>
              <a:t>Decentralization</a:t>
            </a:r>
            <a:r>
              <a:rPr lang="it-IT" dirty="0">
                <a:solidFill>
                  <a:schemeClr val="tx1"/>
                </a:solidFill>
              </a:rPr>
              <a:t> and domain self-</a:t>
            </a:r>
            <a:r>
              <a:rPr lang="it-IT" dirty="0" err="1">
                <a:solidFill>
                  <a:schemeClr val="tx1"/>
                </a:solidFill>
              </a:rPr>
              <a:t>sovereignty</a:t>
            </a:r>
            <a:endParaRPr lang="it-IT" dirty="0">
              <a:solidFill>
                <a:schemeClr val="tx1"/>
              </a:solidFill>
            </a:endParaRPr>
          </a:p>
        </p:txBody>
      </p:sp>
      <p:sp>
        <p:nvSpPr>
          <p:cNvPr id="8" name="Rettangolo con angoli arrotondati 7">
            <a:extLst>
              <a:ext uri="{FF2B5EF4-FFF2-40B4-BE49-F238E27FC236}">
                <a16:creationId xmlns:a16="http://schemas.microsoft.com/office/drawing/2014/main" id="{CEB98C52-D379-5C8C-94B2-57A600108842}"/>
              </a:ext>
            </a:extLst>
          </p:cNvPr>
          <p:cNvSpPr/>
          <p:nvPr/>
        </p:nvSpPr>
        <p:spPr>
          <a:xfrm>
            <a:off x="4730397" y="3385870"/>
            <a:ext cx="1971675" cy="1499857"/>
          </a:xfrm>
          <a:prstGeom prst="roundRect">
            <a:avLst/>
          </a:prstGeom>
          <a:solidFill>
            <a:schemeClr val="accent5">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t-IT" dirty="0">
                <a:solidFill>
                  <a:schemeClr val="tx1"/>
                </a:solidFill>
              </a:rPr>
              <a:t>A </a:t>
            </a:r>
            <a:r>
              <a:rPr lang="it-IT" dirty="0" err="1">
                <a:solidFill>
                  <a:schemeClr val="tx1"/>
                </a:solidFill>
              </a:rPr>
              <a:t>dynamic</a:t>
            </a:r>
            <a:r>
              <a:rPr lang="it-IT" dirty="0">
                <a:solidFill>
                  <a:schemeClr val="tx1"/>
                </a:solidFill>
              </a:rPr>
              <a:t> </a:t>
            </a:r>
            <a:r>
              <a:rPr lang="it-IT" dirty="0" err="1">
                <a:solidFill>
                  <a:schemeClr val="tx1"/>
                </a:solidFill>
              </a:rPr>
              <a:t>topology</a:t>
            </a:r>
            <a:endParaRPr lang="it-IT" dirty="0">
              <a:solidFill>
                <a:schemeClr val="tx1"/>
              </a:solidFill>
            </a:endParaRPr>
          </a:p>
        </p:txBody>
      </p:sp>
      <p:sp>
        <p:nvSpPr>
          <p:cNvPr id="9" name="Rettangolo con angoli arrotondati 8">
            <a:extLst>
              <a:ext uri="{FF2B5EF4-FFF2-40B4-BE49-F238E27FC236}">
                <a16:creationId xmlns:a16="http://schemas.microsoft.com/office/drawing/2014/main" id="{BF2C8EEF-2A10-C3CA-96AF-AF0B97E28836}"/>
              </a:ext>
            </a:extLst>
          </p:cNvPr>
          <p:cNvSpPr/>
          <p:nvPr/>
        </p:nvSpPr>
        <p:spPr>
          <a:xfrm>
            <a:off x="2402471" y="3041314"/>
            <a:ext cx="1971675" cy="1499857"/>
          </a:xfrm>
          <a:prstGeom prst="roundRect">
            <a:avLst/>
          </a:prstGeom>
          <a:solidFill>
            <a:schemeClr val="accent5">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t-IT" b="1" dirty="0" err="1">
                <a:solidFill>
                  <a:schemeClr val="tx1"/>
                </a:solidFill>
              </a:rPr>
              <a:t>Interoperability</a:t>
            </a:r>
            <a:r>
              <a:rPr lang="it-IT" dirty="0">
                <a:solidFill>
                  <a:schemeClr val="tx1"/>
                </a:solidFill>
              </a:rPr>
              <a:t> </a:t>
            </a:r>
            <a:r>
              <a:rPr lang="it-IT" dirty="0" err="1">
                <a:solidFill>
                  <a:schemeClr val="tx1"/>
                </a:solidFill>
              </a:rPr>
              <a:t>through</a:t>
            </a:r>
            <a:r>
              <a:rPr lang="it-IT" dirty="0">
                <a:solidFill>
                  <a:schemeClr val="tx1"/>
                </a:solidFill>
              </a:rPr>
              <a:t> global </a:t>
            </a:r>
            <a:r>
              <a:rPr lang="it-IT" dirty="0" err="1">
                <a:solidFill>
                  <a:schemeClr val="tx1"/>
                </a:solidFill>
              </a:rPr>
              <a:t>standardization</a:t>
            </a:r>
            <a:r>
              <a:rPr lang="it-IT" dirty="0">
                <a:solidFill>
                  <a:schemeClr val="tx1"/>
                </a:solidFill>
              </a:rPr>
              <a:t> </a:t>
            </a:r>
            <a:r>
              <a:rPr lang="it-IT" dirty="0" err="1">
                <a:solidFill>
                  <a:schemeClr val="tx1"/>
                </a:solidFill>
              </a:rPr>
              <a:t>across</a:t>
            </a:r>
            <a:r>
              <a:rPr lang="it-IT" dirty="0">
                <a:solidFill>
                  <a:schemeClr val="tx1"/>
                </a:solidFill>
              </a:rPr>
              <a:t> data products</a:t>
            </a:r>
          </a:p>
        </p:txBody>
      </p:sp>
      <p:sp>
        <p:nvSpPr>
          <p:cNvPr id="10" name="Rettangolo con angoli arrotondati 9">
            <a:extLst>
              <a:ext uri="{FF2B5EF4-FFF2-40B4-BE49-F238E27FC236}">
                <a16:creationId xmlns:a16="http://schemas.microsoft.com/office/drawing/2014/main" id="{E5021384-146E-4AB2-77DE-C18400E6D8E0}"/>
              </a:ext>
            </a:extLst>
          </p:cNvPr>
          <p:cNvSpPr/>
          <p:nvPr/>
        </p:nvSpPr>
        <p:spPr>
          <a:xfrm>
            <a:off x="7058323" y="3864474"/>
            <a:ext cx="1971675" cy="1499857"/>
          </a:xfrm>
          <a:prstGeom prst="roundRect">
            <a:avLst/>
          </a:prstGeom>
          <a:solidFill>
            <a:schemeClr val="accent5">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t-IT" dirty="0" err="1">
                <a:solidFill>
                  <a:schemeClr val="tx1"/>
                </a:solidFill>
              </a:rPr>
              <a:t>Automatic</a:t>
            </a:r>
            <a:r>
              <a:rPr lang="it-IT" dirty="0">
                <a:solidFill>
                  <a:schemeClr val="tx1"/>
                </a:solidFill>
              </a:rPr>
              <a:t> </a:t>
            </a:r>
            <a:r>
              <a:rPr lang="it-IT" dirty="0" err="1">
                <a:solidFill>
                  <a:schemeClr val="tx1"/>
                </a:solidFill>
              </a:rPr>
              <a:t>exection</a:t>
            </a:r>
            <a:r>
              <a:rPr lang="it-IT" dirty="0">
                <a:solidFill>
                  <a:schemeClr val="tx1"/>
                </a:solidFill>
              </a:rPr>
              <a:t> of </a:t>
            </a:r>
            <a:r>
              <a:rPr lang="it-IT" dirty="0" err="1">
                <a:solidFill>
                  <a:schemeClr val="tx1"/>
                </a:solidFill>
              </a:rPr>
              <a:t>decisions</a:t>
            </a:r>
            <a:r>
              <a:rPr lang="it-IT" dirty="0">
                <a:solidFill>
                  <a:schemeClr val="tx1"/>
                </a:solidFill>
              </a:rPr>
              <a:t> and policies by the </a:t>
            </a:r>
            <a:r>
              <a:rPr lang="it-IT" dirty="0" err="1">
                <a:solidFill>
                  <a:schemeClr val="tx1"/>
                </a:solidFill>
              </a:rPr>
              <a:t>platform</a:t>
            </a:r>
            <a:endParaRPr lang="it-IT" dirty="0">
              <a:solidFill>
                <a:schemeClr val="tx1"/>
              </a:solidFill>
            </a:endParaRPr>
          </a:p>
        </p:txBody>
      </p:sp>
    </p:spTree>
    <p:extLst>
      <p:ext uri="{BB962C8B-B14F-4D97-AF65-F5344CB8AC3E}">
        <p14:creationId xmlns:p14="http://schemas.microsoft.com/office/powerpoint/2010/main" val="254857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3200" dirty="0"/>
              <a:t>Equilibrium</a:t>
            </a:r>
          </a:p>
        </p:txBody>
      </p:sp>
      <p:pic>
        <p:nvPicPr>
          <p:cNvPr id="2" name="Immagine 1">
            <a:extLst>
              <a:ext uri="{FF2B5EF4-FFF2-40B4-BE49-F238E27FC236}">
                <a16:creationId xmlns:a16="http://schemas.microsoft.com/office/drawing/2014/main" id="{9E2077F5-EEB1-E104-6409-9B8033BE4DF0}"/>
              </a:ext>
            </a:extLst>
          </p:cNvPr>
          <p:cNvPicPr>
            <a:picLocks noChangeAspect="1"/>
          </p:cNvPicPr>
          <p:nvPr/>
        </p:nvPicPr>
        <p:blipFill>
          <a:blip r:embed="rId2"/>
          <a:stretch>
            <a:fillRect/>
          </a:stretch>
        </p:blipFill>
        <p:spPr>
          <a:xfrm>
            <a:off x="2556886" y="1354048"/>
            <a:ext cx="6186340" cy="3773666"/>
          </a:xfrm>
          <a:prstGeom prst="rect">
            <a:avLst/>
          </a:prstGeom>
        </p:spPr>
      </p:pic>
    </p:spTree>
    <p:extLst>
      <p:ext uri="{BB962C8B-B14F-4D97-AF65-F5344CB8AC3E}">
        <p14:creationId xmlns:p14="http://schemas.microsoft.com/office/powerpoint/2010/main" val="5507808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0">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7A15D72B-42B7-7729-A9F5-A7A5F069952D}"/>
              </a:ext>
            </a:extLst>
          </p:cNvPr>
          <p:cNvPicPr>
            <a:picLocks noChangeAspect="1"/>
          </p:cNvPicPr>
          <p:nvPr/>
        </p:nvPicPr>
        <p:blipFill rotWithShape="1">
          <a:blip r:embed="rId2"/>
          <a:srcRect l="16616" r="6133" b="-1"/>
          <a:stretch/>
        </p:blipFill>
        <p:spPr>
          <a:xfrm>
            <a:off x="20" y="10"/>
            <a:ext cx="9143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grpSp>
        <p:nvGrpSpPr>
          <p:cNvPr id="30" name="Group 22">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8" y="3296010"/>
            <a:ext cx="9143592" cy="2849976"/>
            <a:chOff x="476" y="-3923157"/>
            <a:chExt cx="10667524" cy="2493729"/>
          </a:xfrm>
        </p:grpSpPr>
        <p:sp>
          <p:nvSpPr>
            <p:cNvPr id="24" name="Freeform: Shape 2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24">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279584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p:cNvSpPr>
            <a:spLocks noGrp="1"/>
          </p:cNvSpPr>
          <p:nvPr>
            <p:ph type="ftr" sz="quarter" idx="10"/>
          </p:nvPr>
        </p:nvSpPr>
        <p:spPr/>
        <p:txBody>
          <a:bodyPr vert="horz" lIns="91440" tIns="45720" rIns="91440" bIns="45720" rtlCol="0" anchor="ctr">
            <a:normAutofit/>
          </a:bodyPr>
          <a:lstStyle/>
          <a:p>
            <a:pPr>
              <a:spcAft>
                <a:spcPts val="600"/>
              </a:spcAft>
              <a:defRPr/>
            </a:pPr>
            <a:r>
              <a:rPr lang="en-US" altLang="en-US" sz="1200" kern="1200" dirty="0">
                <a:solidFill>
                  <a:schemeClr val="tx1">
                    <a:alpha val="80000"/>
                  </a:schemeClr>
                </a:solidFill>
                <a:latin typeface="+mn-lt"/>
                <a:ea typeface="+mn-ea"/>
                <a:cs typeface="+mn-cs"/>
              </a:rPr>
              <a:t>24/06/2023 – Data Mesh</a:t>
            </a:r>
          </a:p>
        </p:txBody>
      </p:sp>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sp>
        <p:nvSpPr>
          <p:cNvPr id="6" name="Ritardo 5">
            <a:extLst>
              <a:ext uri="{FF2B5EF4-FFF2-40B4-BE49-F238E27FC236}">
                <a16:creationId xmlns:a16="http://schemas.microsoft.com/office/drawing/2014/main" id="{22899667-E004-128A-EC9A-5A9DE17B009F}"/>
              </a:ext>
            </a:extLst>
          </p:cNvPr>
          <p:cNvSpPr/>
          <p:nvPr/>
        </p:nvSpPr>
        <p:spPr>
          <a:xfrm rot="5400000">
            <a:off x="3588540" y="-3588543"/>
            <a:ext cx="1966913"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B1801A9A-DCE1-052F-1499-5376AD8420B8}"/>
              </a:ext>
            </a:extLst>
          </p:cNvPr>
          <p:cNvSpPr txBox="1"/>
          <p:nvPr/>
        </p:nvSpPr>
        <p:spPr>
          <a:xfrm>
            <a:off x="0" y="138047"/>
            <a:ext cx="9143998" cy="769441"/>
          </a:xfrm>
          <a:prstGeom prst="rect">
            <a:avLst/>
          </a:prstGeom>
          <a:noFill/>
        </p:spPr>
        <p:txBody>
          <a:bodyPr wrap="square" rtlCol="0">
            <a:spAutoFit/>
          </a:bodyPr>
          <a:lstStyle/>
          <a:p>
            <a:pPr algn="ct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Building a Data Product</a:t>
            </a:r>
          </a:p>
        </p:txBody>
      </p:sp>
      <p:pic>
        <p:nvPicPr>
          <p:cNvPr id="12" name="Immagine 11">
            <a:extLst>
              <a:ext uri="{FF2B5EF4-FFF2-40B4-BE49-F238E27FC236}">
                <a16:creationId xmlns:a16="http://schemas.microsoft.com/office/drawing/2014/main" id="{DEF7BDD7-8E31-F18E-B2F2-601ADCDCA213}"/>
              </a:ext>
            </a:extLst>
          </p:cNvPr>
          <p:cNvPicPr>
            <a:picLocks noChangeAspect="1"/>
          </p:cNvPicPr>
          <p:nvPr/>
        </p:nvPicPr>
        <p:blipFill>
          <a:blip r:embed="rId2"/>
          <a:stretch>
            <a:fillRect/>
          </a:stretch>
        </p:blipFill>
        <p:spPr>
          <a:xfrm>
            <a:off x="1971675" y="2348571"/>
            <a:ext cx="4766813" cy="3328690"/>
          </a:xfrm>
          <a:prstGeom prst="rect">
            <a:avLst/>
          </a:prstGeom>
        </p:spPr>
      </p:pic>
    </p:spTree>
    <p:extLst>
      <p:ext uri="{BB962C8B-B14F-4D97-AF65-F5344CB8AC3E}">
        <p14:creationId xmlns:p14="http://schemas.microsoft.com/office/powerpoint/2010/main" val="11632640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p:cNvSpPr>
            <a:spLocks noGrp="1"/>
          </p:cNvSpPr>
          <p:nvPr>
            <p:ph type="ftr" sz="quarter" idx="10"/>
          </p:nvPr>
        </p:nvSpPr>
        <p:spPr/>
        <p:txBody>
          <a:bodyPr vert="horz" lIns="91440" tIns="45720" rIns="91440" bIns="45720" rtlCol="0" anchor="ctr">
            <a:normAutofit/>
          </a:bodyPr>
          <a:lstStyle/>
          <a:p>
            <a:pPr>
              <a:spcAft>
                <a:spcPts val="600"/>
              </a:spcAft>
              <a:defRPr/>
            </a:pPr>
            <a:r>
              <a:rPr lang="en-US" altLang="en-US" sz="1200" kern="1200" dirty="0">
                <a:solidFill>
                  <a:schemeClr val="tx1">
                    <a:alpha val="80000"/>
                  </a:schemeClr>
                </a:solidFill>
                <a:latin typeface="+mn-lt"/>
                <a:ea typeface="+mn-ea"/>
                <a:cs typeface="+mn-cs"/>
              </a:rPr>
              <a:t>24/06/2023 – Data Mesh</a:t>
            </a:r>
          </a:p>
        </p:txBody>
      </p:sp>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sp>
        <p:nvSpPr>
          <p:cNvPr id="6" name="Ritardo 5">
            <a:extLst>
              <a:ext uri="{FF2B5EF4-FFF2-40B4-BE49-F238E27FC236}">
                <a16:creationId xmlns:a16="http://schemas.microsoft.com/office/drawing/2014/main" id="{22899667-E004-128A-EC9A-5A9DE17B009F}"/>
              </a:ext>
            </a:extLst>
          </p:cNvPr>
          <p:cNvSpPr/>
          <p:nvPr/>
        </p:nvSpPr>
        <p:spPr>
          <a:xfrm rot="5400000">
            <a:off x="3588540" y="-3588543"/>
            <a:ext cx="1966913"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B1801A9A-DCE1-052F-1499-5376AD8420B8}"/>
              </a:ext>
            </a:extLst>
          </p:cNvPr>
          <p:cNvSpPr txBox="1"/>
          <p:nvPr/>
        </p:nvSpPr>
        <p:spPr>
          <a:xfrm>
            <a:off x="0" y="138047"/>
            <a:ext cx="9143998" cy="769441"/>
          </a:xfrm>
          <a:prstGeom prst="rect">
            <a:avLst/>
          </a:prstGeom>
          <a:noFill/>
        </p:spPr>
        <p:txBody>
          <a:bodyPr wrap="square" rtlCol="0">
            <a:spAutoFit/>
          </a:bodyPr>
          <a:lstStyle/>
          <a:p>
            <a:pPr algn="ct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Architectural</a:t>
            </a: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 Quantum</a:t>
            </a:r>
          </a:p>
        </p:txBody>
      </p:sp>
      <p:pic>
        <p:nvPicPr>
          <p:cNvPr id="4" name="Immagine 3" descr="Immagine che contiene testo, diagramma, linea, schermata&#10;&#10;Descrizione generata automaticamente">
            <a:extLst>
              <a:ext uri="{FF2B5EF4-FFF2-40B4-BE49-F238E27FC236}">
                <a16:creationId xmlns:a16="http://schemas.microsoft.com/office/drawing/2014/main" id="{B4D1990B-B2EF-C524-0225-C490186E4E1B}"/>
              </a:ext>
            </a:extLst>
          </p:cNvPr>
          <p:cNvPicPr>
            <a:picLocks noChangeAspect="1"/>
          </p:cNvPicPr>
          <p:nvPr/>
        </p:nvPicPr>
        <p:blipFill>
          <a:blip r:embed="rId2"/>
          <a:stretch>
            <a:fillRect/>
          </a:stretch>
        </p:blipFill>
        <p:spPr>
          <a:xfrm>
            <a:off x="2362018" y="2090942"/>
            <a:ext cx="4419963" cy="4079966"/>
          </a:xfrm>
          <a:prstGeom prst="rect">
            <a:avLst/>
          </a:prstGeom>
        </p:spPr>
      </p:pic>
    </p:spTree>
    <p:extLst>
      <p:ext uri="{BB962C8B-B14F-4D97-AF65-F5344CB8AC3E}">
        <p14:creationId xmlns:p14="http://schemas.microsoft.com/office/powerpoint/2010/main" val="17224161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p:cNvSpPr>
            <a:spLocks noGrp="1"/>
          </p:cNvSpPr>
          <p:nvPr>
            <p:ph type="ftr" sz="quarter" idx="10"/>
          </p:nvPr>
        </p:nvSpPr>
        <p:spPr/>
        <p:txBody>
          <a:bodyPr vert="horz" lIns="91440" tIns="45720" rIns="91440" bIns="45720" rtlCol="0" anchor="ctr">
            <a:normAutofit/>
          </a:bodyPr>
          <a:lstStyle/>
          <a:p>
            <a:pPr>
              <a:spcAft>
                <a:spcPts val="600"/>
              </a:spcAft>
              <a:defRPr/>
            </a:pPr>
            <a:r>
              <a:rPr lang="en-US" altLang="en-US" sz="1200" kern="1200" dirty="0">
                <a:solidFill>
                  <a:schemeClr val="tx1">
                    <a:alpha val="80000"/>
                  </a:schemeClr>
                </a:solidFill>
                <a:latin typeface="+mn-lt"/>
                <a:ea typeface="+mn-ea"/>
                <a:cs typeface="+mn-cs"/>
              </a:rPr>
              <a:t>24/06/2023 – Data Mesh</a:t>
            </a:r>
          </a:p>
        </p:txBody>
      </p:sp>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sp>
        <p:nvSpPr>
          <p:cNvPr id="6" name="Ritardo 5">
            <a:extLst>
              <a:ext uri="{FF2B5EF4-FFF2-40B4-BE49-F238E27FC236}">
                <a16:creationId xmlns:a16="http://schemas.microsoft.com/office/drawing/2014/main" id="{22899667-E004-128A-EC9A-5A9DE17B009F}"/>
              </a:ext>
            </a:extLst>
          </p:cNvPr>
          <p:cNvSpPr/>
          <p:nvPr/>
        </p:nvSpPr>
        <p:spPr>
          <a:xfrm rot="5400000">
            <a:off x="3588540" y="-3588543"/>
            <a:ext cx="1966913"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B1801A9A-DCE1-052F-1499-5376AD8420B8}"/>
              </a:ext>
            </a:extLst>
          </p:cNvPr>
          <p:cNvSpPr txBox="1"/>
          <p:nvPr/>
        </p:nvSpPr>
        <p:spPr>
          <a:xfrm>
            <a:off x="0" y="138047"/>
            <a:ext cx="9143998" cy="769441"/>
          </a:xfrm>
          <a:prstGeom prst="rect">
            <a:avLst/>
          </a:prstGeom>
          <a:noFill/>
        </p:spPr>
        <p:txBody>
          <a:bodyPr wrap="square" rtlCol="0">
            <a:spAutoFit/>
          </a:bodyPr>
          <a:lstStyle/>
          <a:p>
            <a:pPr algn="ct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Components</a:t>
            </a:r>
          </a:p>
        </p:txBody>
      </p:sp>
      <p:pic>
        <p:nvPicPr>
          <p:cNvPr id="12" name="Immagine 11" descr="Immagine che contiene schermata, testo, diagramma, giallo&#10;&#10;Descrizione generata automaticamente">
            <a:extLst>
              <a:ext uri="{FF2B5EF4-FFF2-40B4-BE49-F238E27FC236}">
                <a16:creationId xmlns:a16="http://schemas.microsoft.com/office/drawing/2014/main" id="{50B9EC51-A265-4E79-6E22-48DEDDE32F97}"/>
              </a:ext>
            </a:extLst>
          </p:cNvPr>
          <p:cNvPicPr>
            <a:picLocks noChangeAspect="1"/>
          </p:cNvPicPr>
          <p:nvPr/>
        </p:nvPicPr>
        <p:blipFill>
          <a:blip r:embed="rId2"/>
          <a:stretch>
            <a:fillRect/>
          </a:stretch>
        </p:blipFill>
        <p:spPr>
          <a:xfrm>
            <a:off x="2268316" y="2497607"/>
            <a:ext cx="4434840" cy="2903220"/>
          </a:xfrm>
          <a:prstGeom prst="rect">
            <a:avLst/>
          </a:prstGeom>
        </p:spPr>
      </p:pic>
    </p:spTree>
    <p:extLst>
      <p:ext uri="{BB962C8B-B14F-4D97-AF65-F5344CB8AC3E}">
        <p14:creationId xmlns:p14="http://schemas.microsoft.com/office/powerpoint/2010/main" val="9837810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p:cNvSpPr>
            <a:spLocks noGrp="1"/>
          </p:cNvSpPr>
          <p:nvPr>
            <p:ph type="ftr" sz="quarter" idx="10"/>
          </p:nvPr>
        </p:nvSpPr>
        <p:spPr/>
        <p:txBody>
          <a:bodyPr vert="horz" lIns="91440" tIns="45720" rIns="91440" bIns="45720" rtlCol="0" anchor="ctr">
            <a:normAutofit/>
          </a:bodyPr>
          <a:lstStyle/>
          <a:p>
            <a:pPr>
              <a:spcAft>
                <a:spcPts val="600"/>
              </a:spcAft>
              <a:defRPr/>
            </a:pPr>
            <a:r>
              <a:rPr lang="en-US" altLang="en-US" sz="1200" kern="1200" dirty="0">
                <a:solidFill>
                  <a:schemeClr val="tx1">
                    <a:alpha val="80000"/>
                  </a:schemeClr>
                </a:solidFill>
                <a:latin typeface="+mn-lt"/>
                <a:ea typeface="+mn-ea"/>
                <a:cs typeface="+mn-cs"/>
              </a:rPr>
              <a:t>24/06/2023 – Data Mesh</a:t>
            </a:r>
          </a:p>
        </p:txBody>
      </p:sp>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sp>
        <p:nvSpPr>
          <p:cNvPr id="6" name="Ritardo 5">
            <a:extLst>
              <a:ext uri="{FF2B5EF4-FFF2-40B4-BE49-F238E27FC236}">
                <a16:creationId xmlns:a16="http://schemas.microsoft.com/office/drawing/2014/main" id="{22899667-E004-128A-EC9A-5A9DE17B009F}"/>
              </a:ext>
            </a:extLst>
          </p:cNvPr>
          <p:cNvSpPr/>
          <p:nvPr/>
        </p:nvSpPr>
        <p:spPr>
          <a:xfrm rot="5400000">
            <a:off x="3588540" y="-3588543"/>
            <a:ext cx="1966913"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B1801A9A-DCE1-052F-1499-5376AD8420B8}"/>
              </a:ext>
            </a:extLst>
          </p:cNvPr>
          <p:cNvSpPr txBox="1"/>
          <p:nvPr/>
        </p:nvSpPr>
        <p:spPr>
          <a:xfrm>
            <a:off x="0" y="138047"/>
            <a:ext cx="9143998" cy="769441"/>
          </a:xfrm>
          <a:prstGeom prst="rect">
            <a:avLst/>
          </a:prstGeom>
          <a:noFill/>
        </p:spPr>
        <p:txBody>
          <a:bodyPr wrap="square" rtlCol="0">
            <a:spAutoFit/>
          </a:bodyPr>
          <a:lstStyle/>
          <a:p>
            <a:pPr algn="ct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Affordances</a:t>
            </a:r>
            <a:endPar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Immagine 4">
            <a:extLst>
              <a:ext uri="{FF2B5EF4-FFF2-40B4-BE49-F238E27FC236}">
                <a16:creationId xmlns:a16="http://schemas.microsoft.com/office/drawing/2014/main" id="{2A346F42-DE75-48D2-A02F-5ADD09746079}"/>
              </a:ext>
            </a:extLst>
          </p:cNvPr>
          <p:cNvPicPr>
            <a:picLocks noChangeAspect="1"/>
          </p:cNvPicPr>
          <p:nvPr/>
        </p:nvPicPr>
        <p:blipFill>
          <a:blip r:embed="rId2"/>
          <a:stretch>
            <a:fillRect/>
          </a:stretch>
        </p:blipFill>
        <p:spPr>
          <a:xfrm>
            <a:off x="2335332" y="2309330"/>
            <a:ext cx="4473328" cy="3635055"/>
          </a:xfrm>
          <a:prstGeom prst="rect">
            <a:avLst/>
          </a:prstGeom>
        </p:spPr>
      </p:pic>
    </p:spTree>
    <p:extLst>
      <p:ext uri="{BB962C8B-B14F-4D97-AF65-F5344CB8AC3E}">
        <p14:creationId xmlns:p14="http://schemas.microsoft.com/office/powerpoint/2010/main" val="10971257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olo 2"/>
          <p:cNvSpPr>
            <a:spLocks noGrp="1"/>
          </p:cNvSpPr>
          <p:nvPr>
            <p:ph type="ctrTitle" idx="4294967295"/>
          </p:nvPr>
        </p:nvSpPr>
        <p:spPr>
          <a:xfrm>
            <a:off x="370917" y="2501548"/>
            <a:ext cx="2160621" cy="3071906"/>
          </a:xfrm>
          <a:prstGeom prst="rect">
            <a:avLst/>
          </a:prstGeom>
        </p:spPr>
        <p:txBody>
          <a:bodyPr vert="horz" lIns="91440" tIns="45720" rIns="91440" bIns="45720" rtlCol="0" anchor="t">
            <a:normAutofit/>
          </a:bodyPr>
          <a:lstStyle/>
          <a:p>
            <a:r>
              <a:rPr lang="en-US" sz="4000" kern="1200" dirty="0">
                <a:solidFill>
                  <a:srgbClr val="FFFFFF"/>
                </a:solidFill>
                <a:latin typeface="+mj-lt"/>
                <a:ea typeface="+mj-ea"/>
                <a:cs typeface="+mj-cs"/>
              </a:rPr>
              <a:t>Consume</a:t>
            </a:r>
            <a:br>
              <a:rPr lang="en-US" sz="4000" kern="1200" dirty="0">
                <a:solidFill>
                  <a:srgbClr val="FFFFFF"/>
                </a:solidFill>
                <a:latin typeface="+mj-lt"/>
                <a:ea typeface="+mj-ea"/>
                <a:cs typeface="+mj-cs"/>
              </a:rPr>
            </a:br>
            <a:r>
              <a:rPr lang="en-US" sz="4000" kern="1200" dirty="0">
                <a:solidFill>
                  <a:srgbClr val="FFFFFF"/>
                </a:solidFill>
                <a:latin typeface="+mj-lt"/>
                <a:ea typeface="+mj-ea"/>
                <a:cs typeface="+mj-cs"/>
              </a:rPr>
              <a:t>Data</a:t>
            </a:r>
          </a:p>
        </p:txBody>
      </p:sp>
      <p:pic>
        <p:nvPicPr>
          <p:cNvPr id="4" name="Immagine 3">
            <a:extLst>
              <a:ext uri="{FF2B5EF4-FFF2-40B4-BE49-F238E27FC236}">
                <a16:creationId xmlns:a16="http://schemas.microsoft.com/office/drawing/2014/main" id="{DEF42E5D-2B5E-F140-996D-789A96AEC38F}"/>
              </a:ext>
            </a:extLst>
          </p:cNvPr>
          <p:cNvPicPr>
            <a:picLocks noChangeAspect="1"/>
          </p:cNvPicPr>
          <p:nvPr/>
        </p:nvPicPr>
        <p:blipFill>
          <a:blip r:embed="rId2"/>
          <a:stretch>
            <a:fillRect/>
          </a:stretch>
        </p:blipFill>
        <p:spPr>
          <a:xfrm>
            <a:off x="3376821" y="1505144"/>
            <a:ext cx="5419311" cy="3847711"/>
          </a:xfrm>
          <a:prstGeom prst="rect">
            <a:avLst/>
          </a:prstGeom>
        </p:spPr>
      </p:pic>
      <p:pic>
        <p:nvPicPr>
          <p:cNvPr id="5" name="Immagine 4">
            <a:extLst>
              <a:ext uri="{FF2B5EF4-FFF2-40B4-BE49-F238E27FC236}">
                <a16:creationId xmlns:a16="http://schemas.microsoft.com/office/drawing/2014/main" id="{F387CBB1-71FA-EBBB-72CA-BC26DD984157}"/>
              </a:ext>
            </a:extLst>
          </p:cNvPr>
          <p:cNvPicPr>
            <a:picLocks noChangeAspect="1"/>
          </p:cNvPicPr>
          <p:nvPr/>
        </p:nvPicPr>
        <p:blipFill>
          <a:blip r:embed="rId3"/>
          <a:stretch>
            <a:fillRect/>
          </a:stretch>
        </p:blipFill>
        <p:spPr>
          <a:xfrm>
            <a:off x="7862000" y="6330407"/>
            <a:ext cx="1143099" cy="403895"/>
          </a:xfrm>
          <a:prstGeom prst="rect">
            <a:avLst/>
          </a:prstGeom>
        </p:spPr>
      </p:pic>
    </p:spTree>
    <p:extLst>
      <p:ext uri="{BB962C8B-B14F-4D97-AF65-F5344CB8AC3E}">
        <p14:creationId xmlns:p14="http://schemas.microsoft.com/office/powerpoint/2010/main" val="3567381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p:cNvSpPr>
            <a:spLocks noGrp="1"/>
          </p:cNvSpPr>
          <p:nvPr>
            <p:ph type="ftr" sz="quarter" idx="10"/>
          </p:nvPr>
        </p:nvSpPr>
        <p:spPr/>
        <p:txBody>
          <a:bodyPr/>
          <a:lstStyle/>
          <a:p>
            <a:pPr>
              <a:defRPr/>
            </a:pPr>
            <a:r>
              <a:rPr lang="it-IT" altLang="en-US" dirty="0"/>
              <a:t>24/06/2023 – Data Mesh</a:t>
            </a:r>
            <a:endParaRPr lang="en-US" altLang="en-US" dirty="0"/>
          </a:p>
        </p:txBody>
      </p:sp>
      <p:sp>
        <p:nvSpPr>
          <p:cNvPr id="3" name="Titolo 2"/>
          <p:cNvSpPr>
            <a:spLocks noGrp="1"/>
          </p:cNvSpPr>
          <p:nvPr>
            <p:ph type="ctrTitle"/>
          </p:nvPr>
        </p:nvSpPr>
        <p:spPr/>
        <p:txBody>
          <a:bodyPr/>
          <a:lstStyle/>
          <a:p>
            <a:r>
              <a:rPr lang="it-IT" dirty="0" err="1"/>
              <a:t>Operational</a:t>
            </a:r>
            <a:r>
              <a:rPr lang="it-IT" dirty="0"/>
              <a:t> vs </a:t>
            </a:r>
            <a:r>
              <a:rPr lang="it-IT" dirty="0" err="1"/>
              <a:t>Analytical</a:t>
            </a:r>
            <a:endParaRPr lang="it-IT" dirty="0"/>
          </a:p>
        </p:txBody>
      </p:sp>
      <p:pic>
        <p:nvPicPr>
          <p:cNvPr id="4" name="Immagine 3">
            <a:extLst>
              <a:ext uri="{FF2B5EF4-FFF2-40B4-BE49-F238E27FC236}">
                <a16:creationId xmlns:a16="http://schemas.microsoft.com/office/drawing/2014/main" id="{4AEBD207-CEB3-E7B9-59F5-C5147190A735}"/>
              </a:ext>
            </a:extLst>
          </p:cNvPr>
          <p:cNvPicPr>
            <a:picLocks noChangeAspect="1"/>
          </p:cNvPicPr>
          <p:nvPr/>
        </p:nvPicPr>
        <p:blipFill>
          <a:blip r:embed="rId2"/>
          <a:stretch>
            <a:fillRect/>
          </a:stretch>
        </p:blipFill>
        <p:spPr>
          <a:xfrm>
            <a:off x="446409" y="3149801"/>
            <a:ext cx="3711524" cy="1678695"/>
          </a:xfrm>
          <a:prstGeom prst="rect">
            <a:avLst/>
          </a:prstGeom>
        </p:spPr>
      </p:pic>
      <p:pic>
        <p:nvPicPr>
          <p:cNvPr id="5" name="Immagine 4">
            <a:extLst>
              <a:ext uri="{FF2B5EF4-FFF2-40B4-BE49-F238E27FC236}">
                <a16:creationId xmlns:a16="http://schemas.microsoft.com/office/drawing/2014/main" id="{7C9F6DB4-1C24-7F28-9F9A-2584A0E00E7E}"/>
              </a:ext>
            </a:extLst>
          </p:cNvPr>
          <p:cNvPicPr>
            <a:picLocks noChangeAspect="1"/>
          </p:cNvPicPr>
          <p:nvPr/>
        </p:nvPicPr>
        <p:blipFill>
          <a:blip r:embed="rId3"/>
          <a:stretch>
            <a:fillRect/>
          </a:stretch>
        </p:blipFill>
        <p:spPr>
          <a:xfrm>
            <a:off x="5690060" y="3149801"/>
            <a:ext cx="2910443" cy="1929975"/>
          </a:xfrm>
          <a:prstGeom prst="rect">
            <a:avLst/>
          </a:prstGeom>
        </p:spPr>
      </p:pic>
      <p:sp>
        <p:nvSpPr>
          <p:cNvPr id="6" name="CasellaDiTesto 5">
            <a:extLst>
              <a:ext uri="{FF2B5EF4-FFF2-40B4-BE49-F238E27FC236}">
                <a16:creationId xmlns:a16="http://schemas.microsoft.com/office/drawing/2014/main" id="{1517F1F9-AA89-936C-B956-B721A1858274}"/>
              </a:ext>
            </a:extLst>
          </p:cNvPr>
          <p:cNvSpPr txBox="1"/>
          <p:nvPr/>
        </p:nvSpPr>
        <p:spPr>
          <a:xfrm>
            <a:off x="446408" y="2384690"/>
            <a:ext cx="4266705" cy="369332"/>
          </a:xfrm>
          <a:prstGeom prst="rect">
            <a:avLst/>
          </a:prstGeom>
          <a:noFill/>
        </p:spPr>
        <p:txBody>
          <a:bodyPr wrap="square" rtlCol="0">
            <a:spAutoFit/>
          </a:bodyPr>
          <a:lstStyle/>
          <a:p>
            <a:pPr algn="ctr"/>
            <a:r>
              <a:rPr lang="it-IT" dirty="0" err="1"/>
              <a:t>Operational</a:t>
            </a:r>
            <a:endParaRPr lang="it-IT" dirty="0"/>
          </a:p>
        </p:txBody>
      </p:sp>
      <p:sp>
        <p:nvSpPr>
          <p:cNvPr id="7" name="CasellaDiTesto 6">
            <a:extLst>
              <a:ext uri="{FF2B5EF4-FFF2-40B4-BE49-F238E27FC236}">
                <a16:creationId xmlns:a16="http://schemas.microsoft.com/office/drawing/2014/main" id="{DB948D00-EA20-E0D5-4703-FAE5DF6C9C8F}"/>
              </a:ext>
            </a:extLst>
          </p:cNvPr>
          <p:cNvSpPr txBox="1"/>
          <p:nvPr/>
        </p:nvSpPr>
        <p:spPr>
          <a:xfrm>
            <a:off x="5136426" y="2384690"/>
            <a:ext cx="3852601" cy="369332"/>
          </a:xfrm>
          <a:prstGeom prst="rect">
            <a:avLst/>
          </a:prstGeom>
          <a:noFill/>
        </p:spPr>
        <p:txBody>
          <a:bodyPr wrap="square" rtlCol="0">
            <a:spAutoFit/>
          </a:bodyPr>
          <a:lstStyle/>
          <a:p>
            <a:pPr algn="ctr"/>
            <a:r>
              <a:rPr lang="it-IT" dirty="0" err="1"/>
              <a:t>Analytical</a:t>
            </a:r>
            <a:endParaRPr lang="it-IT" dirty="0"/>
          </a:p>
        </p:txBody>
      </p:sp>
      <p:sp>
        <p:nvSpPr>
          <p:cNvPr id="8" name="Elaborazione alternativa 7">
            <a:extLst>
              <a:ext uri="{FF2B5EF4-FFF2-40B4-BE49-F238E27FC236}">
                <a16:creationId xmlns:a16="http://schemas.microsoft.com/office/drawing/2014/main" id="{3D3F86DB-7006-C2E1-8C47-985CEE471A76}"/>
              </a:ext>
            </a:extLst>
          </p:cNvPr>
          <p:cNvSpPr/>
          <p:nvPr/>
        </p:nvSpPr>
        <p:spPr>
          <a:xfrm>
            <a:off x="4543506" y="3832872"/>
            <a:ext cx="168318" cy="565969"/>
          </a:xfrm>
          <a:prstGeom prst="flowChartAlternateProcess">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dirty="0"/>
              <a:t>E</a:t>
            </a:r>
          </a:p>
        </p:txBody>
      </p:sp>
      <p:sp>
        <p:nvSpPr>
          <p:cNvPr id="9" name="Elaborazione alternativa 8">
            <a:extLst>
              <a:ext uri="{FF2B5EF4-FFF2-40B4-BE49-F238E27FC236}">
                <a16:creationId xmlns:a16="http://schemas.microsoft.com/office/drawing/2014/main" id="{3135F47F-5873-7637-6E83-67269FBF2BDB}"/>
              </a:ext>
            </a:extLst>
          </p:cNvPr>
          <p:cNvSpPr/>
          <p:nvPr/>
        </p:nvSpPr>
        <p:spPr>
          <a:xfrm>
            <a:off x="4798345" y="3832872"/>
            <a:ext cx="168318" cy="565969"/>
          </a:xfrm>
          <a:prstGeom prst="flowChartAlternateProcess">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dirty="0"/>
              <a:t>T</a:t>
            </a:r>
          </a:p>
        </p:txBody>
      </p:sp>
      <p:sp>
        <p:nvSpPr>
          <p:cNvPr id="10" name="Elaborazione alternativa 9">
            <a:extLst>
              <a:ext uri="{FF2B5EF4-FFF2-40B4-BE49-F238E27FC236}">
                <a16:creationId xmlns:a16="http://schemas.microsoft.com/office/drawing/2014/main" id="{C0BFE25C-9E9C-ABB2-6E98-4BDEB1AE85B5}"/>
              </a:ext>
            </a:extLst>
          </p:cNvPr>
          <p:cNvSpPr/>
          <p:nvPr/>
        </p:nvSpPr>
        <p:spPr>
          <a:xfrm>
            <a:off x="5050664" y="3832872"/>
            <a:ext cx="168318" cy="565969"/>
          </a:xfrm>
          <a:prstGeom prst="flowChartAlternateProcess">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dirty="0"/>
              <a:t>L</a:t>
            </a:r>
          </a:p>
        </p:txBody>
      </p:sp>
      <p:cxnSp>
        <p:nvCxnSpPr>
          <p:cNvPr id="11" name="Connettore 2 10">
            <a:extLst>
              <a:ext uri="{FF2B5EF4-FFF2-40B4-BE49-F238E27FC236}">
                <a16:creationId xmlns:a16="http://schemas.microsoft.com/office/drawing/2014/main" id="{25D8A2A3-ECC5-BCFB-6A90-E0F9E0F967FB}"/>
              </a:ext>
            </a:extLst>
          </p:cNvPr>
          <p:cNvCxnSpPr>
            <a:cxnSpLocks/>
          </p:cNvCxnSpPr>
          <p:nvPr/>
        </p:nvCxnSpPr>
        <p:spPr>
          <a:xfrm flipV="1">
            <a:off x="4202564" y="4117790"/>
            <a:ext cx="27432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ttore 2 11">
            <a:extLst>
              <a:ext uri="{FF2B5EF4-FFF2-40B4-BE49-F238E27FC236}">
                <a16:creationId xmlns:a16="http://schemas.microsoft.com/office/drawing/2014/main" id="{63E26FBD-7047-5A53-64A1-978DED807148}"/>
              </a:ext>
            </a:extLst>
          </p:cNvPr>
          <p:cNvCxnSpPr/>
          <p:nvPr/>
        </p:nvCxnSpPr>
        <p:spPr>
          <a:xfrm flipV="1">
            <a:off x="5308574" y="4117789"/>
            <a:ext cx="27432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689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P spid="9" grpId="0" animBg="1"/>
      <p:bldP spid="10"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Shape 40">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olo 2"/>
          <p:cNvSpPr>
            <a:spLocks noGrp="1"/>
          </p:cNvSpPr>
          <p:nvPr>
            <p:ph type="ctrTitle" idx="4294967295"/>
          </p:nvPr>
        </p:nvSpPr>
        <p:spPr>
          <a:xfrm>
            <a:off x="495030" y="2767106"/>
            <a:ext cx="2160621" cy="3071906"/>
          </a:xfrm>
          <a:prstGeom prst="rect">
            <a:avLst/>
          </a:prstGeom>
        </p:spPr>
        <p:txBody>
          <a:bodyPr vert="horz" lIns="91440" tIns="45720" rIns="91440" bIns="45720" rtlCol="0" anchor="t">
            <a:normAutofit/>
          </a:bodyPr>
          <a:lstStyle/>
          <a:p>
            <a:r>
              <a:rPr lang="en-US" sz="3500" kern="1200">
                <a:solidFill>
                  <a:srgbClr val="FFFFFF"/>
                </a:solidFill>
                <a:latin typeface="+mj-lt"/>
                <a:ea typeface="+mj-ea"/>
                <a:cs typeface="+mj-cs"/>
              </a:rPr>
              <a:t>Different</a:t>
            </a:r>
            <a:br>
              <a:rPr lang="en-US" sz="3500" kern="1200">
                <a:solidFill>
                  <a:srgbClr val="FFFFFF"/>
                </a:solidFill>
                <a:latin typeface="+mj-lt"/>
                <a:ea typeface="+mj-ea"/>
                <a:cs typeface="+mj-cs"/>
              </a:rPr>
            </a:br>
            <a:r>
              <a:rPr lang="en-US" sz="3500" kern="1200">
                <a:solidFill>
                  <a:srgbClr val="FFFFFF"/>
                </a:solidFill>
                <a:latin typeface="+mj-lt"/>
                <a:ea typeface="+mj-ea"/>
                <a:cs typeface="+mj-cs"/>
              </a:rPr>
              <a:t>Needs</a:t>
            </a:r>
          </a:p>
        </p:txBody>
      </p:sp>
      <p:pic>
        <p:nvPicPr>
          <p:cNvPr id="9" name="Immagine 8">
            <a:extLst>
              <a:ext uri="{FF2B5EF4-FFF2-40B4-BE49-F238E27FC236}">
                <a16:creationId xmlns:a16="http://schemas.microsoft.com/office/drawing/2014/main" id="{FD329279-96FD-F284-0793-0C46D1F23D34}"/>
              </a:ext>
            </a:extLst>
          </p:cNvPr>
          <p:cNvPicPr>
            <a:picLocks noChangeAspect="1"/>
          </p:cNvPicPr>
          <p:nvPr/>
        </p:nvPicPr>
        <p:blipFill>
          <a:blip r:embed="rId2"/>
          <a:stretch>
            <a:fillRect/>
          </a:stretch>
        </p:blipFill>
        <p:spPr>
          <a:xfrm>
            <a:off x="3842919" y="467208"/>
            <a:ext cx="4326296" cy="5711283"/>
          </a:xfrm>
          <a:prstGeom prst="rect">
            <a:avLst/>
          </a:prstGeom>
        </p:spPr>
      </p:pic>
      <p:pic>
        <p:nvPicPr>
          <p:cNvPr id="11" name="Immagine 10">
            <a:extLst>
              <a:ext uri="{FF2B5EF4-FFF2-40B4-BE49-F238E27FC236}">
                <a16:creationId xmlns:a16="http://schemas.microsoft.com/office/drawing/2014/main" id="{B107DD7F-8287-0B49-587C-0480EA2F60F9}"/>
              </a:ext>
            </a:extLst>
          </p:cNvPr>
          <p:cNvPicPr>
            <a:picLocks noChangeAspect="1"/>
          </p:cNvPicPr>
          <p:nvPr/>
        </p:nvPicPr>
        <p:blipFill>
          <a:blip r:embed="rId3"/>
          <a:stretch>
            <a:fillRect/>
          </a:stretch>
        </p:blipFill>
        <p:spPr>
          <a:xfrm>
            <a:off x="7810242" y="6390792"/>
            <a:ext cx="1143099" cy="403895"/>
          </a:xfrm>
          <a:prstGeom prst="rect">
            <a:avLst/>
          </a:prstGeom>
        </p:spPr>
      </p:pic>
    </p:spTree>
    <p:extLst>
      <p:ext uri="{BB962C8B-B14F-4D97-AF65-F5344CB8AC3E}">
        <p14:creationId xmlns:p14="http://schemas.microsoft.com/office/powerpoint/2010/main" val="34319800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olo 2"/>
          <p:cNvSpPr>
            <a:spLocks noGrp="1"/>
          </p:cNvSpPr>
          <p:nvPr>
            <p:ph type="ctrTitle" idx="4294967295"/>
          </p:nvPr>
        </p:nvSpPr>
        <p:spPr>
          <a:xfrm>
            <a:off x="495030" y="2767107"/>
            <a:ext cx="2446578" cy="1261430"/>
          </a:xfrm>
          <a:prstGeom prst="rect">
            <a:avLst/>
          </a:prstGeom>
        </p:spPr>
        <p:txBody>
          <a:bodyPr vert="horz" lIns="91440" tIns="45720" rIns="91440" bIns="45720" rtlCol="0" anchor="t">
            <a:normAutofit/>
          </a:bodyPr>
          <a:lstStyle/>
          <a:p>
            <a:r>
              <a:rPr lang="en-US" sz="3500" kern="1200" dirty="0">
                <a:solidFill>
                  <a:srgbClr val="FFFFFF"/>
                </a:solidFill>
                <a:latin typeface="+mj-lt"/>
                <a:ea typeface="+mj-ea"/>
                <a:cs typeface="+mj-cs"/>
              </a:rPr>
              <a:t>Multimodal</a:t>
            </a:r>
            <a:br>
              <a:rPr lang="en-US" sz="3500" dirty="0">
                <a:solidFill>
                  <a:srgbClr val="FFFFFF"/>
                </a:solidFill>
              </a:rPr>
            </a:br>
            <a:r>
              <a:rPr lang="en-US" sz="3500" dirty="0">
                <a:solidFill>
                  <a:srgbClr val="FFFFFF"/>
                </a:solidFill>
              </a:rPr>
              <a:t>Access</a:t>
            </a:r>
            <a:endParaRPr lang="en-US" sz="3500" kern="1200" dirty="0">
              <a:solidFill>
                <a:srgbClr val="FFFFFF"/>
              </a:solidFill>
              <a:latin typeface="+mj-lt"/>
              <a:ea typeface="+mj-ea"/>
              <a:cs typeface="+mj-cs"/>
            </a:endParaRPr>
          </a:p>
        </p:txBody>
      </p:sp>
      <p:pic>
        <p:nvPicPr>
          <p:cNvPr id="4" name="Immagine 3">
            <a:extLst>
              <a:ext uri="{FF2B5EF4-FFF2-40B4-BE49-F238E27FC236}">
                <a16:creationId xmlns:a16="http://schemas.microsoft.com/office/drawing/2014/main" id="{ADB8A667-DB2A-8CF5-BD3C-E74565AFFA0E}"/>
              </a:ext>
            </a:extLst>
          </p:cNvPr>
          <p:cNvPicPr>
            <a:picLocks noChangeAspect="1"/>
          </p:cNvPicPr>
          <p:nvPr/>
        </p:nvPicPr>
        <p:blipFill>
          <a:blip r:embed="rId2"/>
          <a:stretch>
            <a:fillRect/>
          </a:stretch>
        </p:blipFill>
        <p:spPr>
          <a:xfrm>
            <a:off x="3376821" y="1674498"/>
            <a:ext cx="5419311" cy="3509003"/>
          </a:xfrm>
          <a:prstGeom prst="rect">
            <a:avLst/>
          </a:prstGeom>
        </p:spPr>
      </p:pic>
      <p:pic>
        <p:nvPicPr>
          <p:cNvPr id="7" name="Immagine 6">
            <a:extLst>
              <a:ext uri="{FF2B5EF4-FFF2-40B4-BE49-F238E27FC236}">
                <a16:creationId xmlns:a16="http://schemas.microsoft.com/office/drawing/2014/main" id="{2C0E3605-B070-3B03-9B8F-9F4422D815F0}"/>
              </a:ext>
            </a:extLst>
          </p:cNvPr>
          <p:cNvPicPr>
            <a:picLocks noChangeAspect="1"/>
          </p:cNvPicPr>
          <p:nvPr/>
        </p:nvPicPr>
        <p:blipFill>
          <a:blip r:embed="rId3"/>
          <a:stretch>
            <a:fillRect/>
          </a:stretch>
        </p:blipFill>
        <p:spPr>
          <a:xfrm>
            <a:off x="7796073" y="6252158"/>
            <a:ext cx="1143099" cy="403895"/>
          </a:xfrm>
          <a:prstGeom prst="rect">
            <a:avLst/>
          </a:prstGeom>
        </p:spPr>
      </p:pic>
    </p:spTree>
    <p:extLst>
      <p:ext uri="{BB962C8B-B14F-4D97-AF65-F5344CB8AC3E}">
        <p14:creationId xmlns:p14="http://schemas.microsoft.com/office/powerpoint/2010/main" val="37815166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701413"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3200" dirty="0"/>
              <a:t>Source </a:t>
            </a:r>
            <a:r>
              <a:rPr lang="it-IT" sz="3200" dirty="0" err="1"/>
              <a:t>Aligned</a:t>
            </a:r>
            <a:endParaRPr lang="it-IT" sz="3200" dirty="0"/>
          </a:p>
        </p:txBody>
      </p:sp>
      <p:pic>
        <p:nvPicPr>
          <p:cNvPr id="4" name="Immagine 3" descr="Immagine che contiene testo, schermata, diagramma, Carattere&#10;&#10;Descrizione generata automaticamente">
            <a:extLst>
              <a:ext uri="{FF2B5EF4-FFF2-40B4-BE49-F238E27FC236}">
                <a16:creationId xmlns:a16="http://schemas.microsoft.com/office/drawing/2014/main" id="{737200E8-B3E2-DD22-FAD3-BB4479D9063E}"/>
              </a:ext>
            </a:extLst>
          </p:cNvPr>
          <p:cNvPicPr>
            <a:picLocks noChangeAspect="1"/>
          </p:cNvPicPr>
          <p:nvPr/>
        </p:nvPicPr>
        <p:blipFill>
          <a:blip r:embed="rId2"/>
          <a:stretch>
            <a:fillRect/>
          </a:stretch>
        </p:blipFill>
        <p:spPr>
          <a:xfrm>
            <a:off x="2700068" y="2323812"/>
            <a:ext cx="6120130" cy="2221230"/>
          </a:xfrm>
          <a:prstGeom prst="rect">
            <a:avLst/>
          </a:prstGeom>
        </p:spPr>
      </p:pic>
    </p:spTree>
    <p:extLst>
      <p:ext uri="{BB962C8B-B14F-4D97-AF65-F5344CB8AC3E}">
        <p14:creationId xmlns:p14="http://schemas.microsoft.com/office/powerpoint/2010/main" val="20984974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701413"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3200" dirty="0"/>
              <a:t>Aggregate </a:t>
            </a:r>
            <a:r>
              <a:rPr lang="it-IT" sz="3200" dirty="0" err="1"/>
              <a:t>Aligned</a:t>
            </a:r>
            <a:endParaRPr lang="it-IT" sz="3200" dirty="0"/>
          </a:p>
        </p:txBody>
      </p:sp>
      <p:pic>
        <p:nvPicPr>
          <p:cNvPr id="2" name="Immagine 1" descr="Immagine che contiene testo, schermata, diagramma, Carattere&#10;&#10;Descrizione generata automaticamente">
            <a:extLst>
              <a:ext uri="{FF2B5EF4-FFF2-40B4-BE49-F238E27FC236}">
                <a16:creationId xmlns:a16="http://schemas.microsoft.com/office/drawing/2014/main" id="{805849CC-9F1D-6DA1-B349-D71600A3C786}"/>
              </a:ext>
            </a:extLst>
          </p:cNvPr>
          <p:cNvPicPr>
            <a:picLocks noChangeAspect="1"/>
          </p:cNvPicPr>
          <p:nvPr/>
        </p:nvPicPr>
        <p:blipFill>
          <a:blip r:embed="rId2"/>
          <a:stretch>
            <a:fillRect/>
          </a:stretch>
        </p:blipFill>
        <p:spPr>
          <a:xfrm>
            <a:off x="2700068" y="1966913"/>
            <a:ext cx="6120130" cy="3009265"/>
          </a:xfrm>
          <a:prstGeom prst="rect">
            <a:avLst/>
          </a:prstGeom>
        </p:spPr>
      </p:pic>
    </p:spTree>
    <p:extLst>
      <p:ext uri="{BB962C8B-B14F-4D97-AF65-F5344CB8AC3E}">
        <p14:creationId xmlns:p14="http://schemas.microsoft.com/office/powerpoint/2010/main" val="23737278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701413"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3200" dirty="0"/>
              <a:t>Customer</a:t>
            </a:r>
          </a:p>
          <a:p>
            <a:pPr algn="ctr"/>
            <a:r>
              <a:rPr lang="it-IT" sz="3200" dirty="0" err="1"/>
              <a:t>Aligned</a:t>
            </a:r>
            <a:endParaRPr lang="it-IT" sz="3200" dirty="0"/>
          </a:p>
        </p:txBody>
      </p:sp>
      <p:pic>
        <p:nvPicPr>
          <p:cNvPr id="4" name="Immagine 3" descr="Immagine che contiene testo, diagramma, linea, schermata&#10;&#10;Descrizione generata automaticamente">
            <a:extLst>
              <a:ext uri="{FF2B5EF4-FFF2-40B4-BE49-F238E27FC236}">
                <a16:creationId xmlns:a16="http://schemas.microsoft.com/office/drawing/2014/main" id="{898B5823-A396-57A6-3445-A6382D53E9C5}"/>
              </a:ext>
            </a:extLst>
          </p:cNvPr>
          <p:cNvPicPr>
            <a:picLocks noChangeAspect="1"/>
          </p:cNvPicPr>
          <p:nvPr/>
        </p:nvPicPr>
        <p:blipFill>
          <a:blip r:embed="rId2"/>
          <a:stretch>
            <a:fillRect/>
          </a:stretch>
        </p:blipFill>
        <p:spPr>
          <a:xfrm>
            <a:off x="2946232" y="1748154"/>
            <a:ext cx="6120130" cy="3361690"/>
          </a:xfrm>
          <a:prstGeom prst="rect">
            <a:avLst/>
          </a:prstGeom>
        </p:spPr>
      </p:pic>
    </p:spTree>
    <p:extLst>
      <p:ext uri="{BB962C8B-B14F-4D97-AF65-F5344CB8AC3E}">
        <p14:creationId xmlns:p14="http://schemas.microsoft.com/office/powerpoint/2010/main" val="3615890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sp>
        <p:nvSpPr>
          <p:cNvPr id="6" name="Ritardo 5">
            <a:extLst>
              <a:ext uri="{FF2B5EF4-FFF2-40B4-BE49-F238E27FC236}">
                <a16:creationId xmlns:a16="http://schemas.microsoft.com/office/drawing/2014/main" id="{22899667-E004-128A-EC9A-5A9DE17B009F}"/>
              </a:ext>
            </a:extLst>
          </p:cNvPr>
          <p:cNvSpPr/>
          <p:nvPr/>
        </p:nvSpPr>
        <p:spPr>
          <a:xfrm rot="5400000">
            <a:off x="3348954" y="-3348955"/>
            <a:ext cx="2446089"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B1801A9A-DCE1-052F-1499-5376AD8420B8}"/>
              </a:ext>
            </a:extLst>
          </p:cNvPr>
          <p:cNvSpPr txBox="1"/>
          <p:nvPr/>
        </p:nvSpPr>
        <p:spPr>
          <a:xfrm>
            <a:off x="0" y="638355"/>
            <a:ext cx="9143998" cy="769441"/>
          </a:xfrm>
          <a:prstGeom prst="rect">
            <a:avLst/>
          </a:prstGeom>
          <a:noFill/>
        </p:spPr>
        <p:txBody>
          <a:bodyPr wrap="square" rtlCol="0">
            <a:spAutoFit/>
          </a:bodyPr>
          <a:lstStyle/>
          <a:p>
            <a:pPr algn="ct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A New Order</a:t>
            </a:r>
          </a:p>
        </p:txBody>
      </p:sp>
      <p:pic>
        <p:nvPicPr>
          <p:cNvPr id="4" name="Immagine 3" descr="Immagine che contiene persona, uomo, interni&#10;&#10;Descrizione generata automaticamente">
            <a:extLst>
              <a:ext uri="{FF2B5EF4-FFF2-40B4-BE49-F238E27FC236}">
                <a16:creationId xmlns:a16="http://schemas.microsoft.com/office/drawing/2014/main" id="{77F2FD8E-7EC7-EF13-9448-DE6E953246A8}"/>
              </a:ext>
            </a:extLst>
          </p:cNvPr>
          <p:cNvPicPr>
            <a:picLocks noChangeAspect="1"/>
          </p:cNvPicPr>
          <p:nvPr/>
        </p:nvPicPr>
        <p:blipFill rotWithShape="1">
          <a:blip r:embed="rId2"/>
          <a:srcRect r="39712"/>
          <a:stretch/>
        </p:blipFill>
        <p:spPr>
          <a:xfrm>
            <a:off x="374748" y="2909968"/>
            <a:ext cx="4363777" cy="3003887"/>
          </a:xfrm>
          <a:custGeom>
            <a:avLst/>
            <a:gdLst/>
            <a:ahLst/>
            <a:cxnLst/>
            <a:rect l="l" t="t" r="r" b="b"/>
            <a:pathLst>
              <a:path w="7761924" h="5343065">
                <a:moveTo>
                  <a:pt x="3025687" y="76"/>
                </a:moveTo>
                <a:cubicBezTo>
                  <a:pt x="3140786" y="756"/>
                  <a:pt x="3256631" y="6055"/>
                  <a:pt x="3372722" y="16088"/>
                </a:cubicBezTo>
                <a:cubicBezTo>
                  <a:pt x="5230178" y="176616"/>
                  <a:pt x="7761924" y="1424594"/>
                  <a:pt x="7761924" y="3316816"/>
                </a:cubicBezTo>
                <a:cubicBezTo>
                  <a:pt x="7646022" y="5237647"/>
                  <a:pt x="4988715" y="5423921"/>
                  <a:pt x="3701109" y="5320611"/>
                </a:cubicBezTo>
                <a:cubicBezTo>
                  <a:pt x="2413504" y="5217301"/>
                  <a:pt x="351800" y="4486992"/>
                  <a:pt x="36290" y="2696959"/>
                </a:cubicBezTo>
                <a:cubicBezTo>
                  <a:pt x="-259500" y="1018804"/>
                  <a:pt x="1299198" y="-10133"/>
                  <a:pt x="3025687" y="76"/>
                </a:cubicBezTo>
                <a:close/>
              </a:path>
            </a:pathLst>
          </a:custGeom>
        </p:spPr>
      </p:pic>
      <p:sp>
        <p:nvSpPr>
          <p:cNvPr id="8" name="Fumetto: ovale 7">
            <a:extLst>
              <a:ext uri="{FF2B5EF4-FFF2-40B4-BE49-F238E27FC236}">
                <a16:creationId xmlns:a16="http://schemas.microsoft.com/office/drawing/2014/main" id="{D043F49A-60D5-1F86-D5CB-081A0F746292}"/>
              </a:ext>
            </a:extLst>
          </p:cNvPr>
          <p:cNvSpPr/>
          <p:nvPr/>
        </p:nvSpPr>
        <p:spPr>
          <a:xfrm>
            <a:off x="5400675" y="2909968"/>
            <a:ext cx="3484534" cy="2035834"/>
          </a:xfrm>
          <a:prstGeom prst="wedgeEllipseCallou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You hear that Mr. Anderson?</a:t>
            </a:r>
            <a:br>
              <a:rPr lang="en-US" sz="1600" dirty="0">
                <a:solidFill>
                  <a:schemeClr val="tx1"/>
                </a:solidFill>
              </a:rPr>
            </a:br>
            <a:r>
              <a:rPr lang="en-US" sz="1600" dirty="0">
                <a:solidFill>
                  <a:schemeClr val="tx1"/>
                </a:solidFill>
              </a:rPr>
              <a:t>That is the sound of inevitability …</a:t>
            </a:r>
          </a:p>
        </p:txBody>
      </p:sp>
    </p:spTree>
    <p:extLst>
      <p:ext uri="{BB962C8B-B14F-4D97-AF65-F5344CB8AC3E}">
        <p14:creationId xmlns:p14="http://schemas.microsoft.com/office/powerpoint/2010/main" val="28413881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813556"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3200" dirty="0"/>
              <a:t>Data Mesh</a:t>
            </a:r>
          </a:p>
          <a:p>
            <a:pPr algn="ctr"/>
            <a:r>
              <a:rPr lang="it-IT" sz="3200" dirty="0" err="1"/>
              <a:t>Inflection</a:t>
            </a:r>
            <a:r>
              <a:rPr lang="it-IT" sz="3200" dirty="0"/>
              <a:t> Point</a:t>
            </a:r>
          </a:p>
        </p:txBody>
      </p:sp>
      <p:pic>
        <p:nvPicPr>
          <p:cNvPr id="2" name="Immagine 1">
            <a:extLst>
              <a:ext uri="{FF2B5EF4-FFF2-40B4-BE49-F238E27FC236}">
                <a16:creationId xmlns:a16="http://schemas.microsoft.com/office/drawing/2014/main" id="{422258AA-F2A7-07E0-0AA4-AEB132A439EC}"/>
              </a:ext>
            </a:extLst>
          </p:cNvPr>
          <p:cNvPicPr>
            <a:picLocks noChangeAspect="1"/>
          </p:cNvPicPr>
          <p:nvPr/>
        </p:nvPicPr>
        <p:blipFill>
          <a:blip r:embed="rId2"/>
          <a:stretch>
            <a:fillRect/>
          </a:stretch>
        </p:blipFill>
        <p:spPr>
          <a:xfrm>
            <a:off x="3151065" y="1166862"/>
            <a:ext cx="5253652" cy="4058446"/>
          </a:xfrm>
          <a:prstGeom prst="rect">
            <a:avLst/>
          </a:prstGeom>
        </p:spPr>
      </p:pic>
    </p:spTree>
    <p:extLst>
      <p:ext uri="{BB962C8B-B14F-4D97-AF65-F5344CB8AC3E}">
        <p14:creationId xmlns:p14="http://schemas.microsoft.com/office/powerpoint/2010/main" val="2673133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sp>
        <p:nvSpPr>
          <p:cNvPr id="6" name="Ritardo 5">
            <a:extLst>
              <a:ext uri="{FF2B5EF4-FFF2-40B4-BE49-F238E27FC236}">
                <a16:creationId xmlns:a16="http://schemas.microsoft.com/office/drawing/2014/main" id="{22899667-E004-128A-EC9A-5A9DE17B009F}"/>
              </a:ext>
            </a:extLst>
          </p:cNvPr>
          <p:cNvSpPr/>
          <p:nvPr/>
        </p:nvSpPr>
        <p:spPr>
          <a:xfrm rot="5400000">
            <a:off x="3348954" y="-3348955"/>
            <a:ext cx="2446089"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B1801A9A-DCE1-052F-1499-5376AD8420B8}"/>
              </a:ext>
            </a:extLst>
          </p:cNvPr>
          <p:cNvSpPr txBox="1"/>
          <p:nvPr/>
        </p:nvSpPr>
        <p:spPr>
          <a:xfrm>
            <a:off x="0" y="638355"/>
            <a:ext cx="9143998" cy="769441"/>
          </a:xfrm>
          <a:prstGeom prst="rect">
            <a:avLst/>
          </a:prstGeom>
          <a:noFill/>
        </p:spPr>
        <p:txBody>
          <a:bodyPr wrap="square" rtlCol="0">
            <a:spAutoFit/>
          </a:bodyPr>
          <a:lstStyle/>
          <a:p>
            <a:pPr algn="ct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References</a:t>
            </a:r>
            <a:endPar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CasellaDiTesto 3">
            <a:extLst>
              <a:ext uri="{FF2B5EF4-FFF2-40B4-BE49-F238E27FC236}">
                <a16:creationId xmlns:a16="http://schemas.microsoft.com/office/drawing/2014/main" id="{83160EC3-CF52-038B-D767-6264E835F79A}"/>
              </a:ext>
            </a:extLst>
          </p:cNvPr>
          <p:cNvSpPr txBox="1"/>
          <p:nvPr/>
        </p:nvSpPr>
        <p:spPr>
          <a:xfrm>
            <a:off x="1737086" y="3091692"/>
            <a:ext cx="4535424" cy="369332"/>
          </a:xfrm>
          <a:prstGeom prst="rect">
            <a:avLst/>
          </a:prstGeom>
          <a:noFill/>
        </p:spPr>
        <p:txBody>
          <a:bodyPr wrap="square" rtlCol="0">
            <a:spAutoFit/>
          </a:bodyPr>
          <a:lstStyle/>
          <a:p>
            <a:r>
              <a:rPr lang="it-IT" dirty="0" err="1">
                <a:hlinkClick r:id="rId2"/>
              </a:rPr>
              <a:t>Introduction</a:t>
            </a:r>
            <a:r>
              <a:rPr lang="it-IT" dirty="0">
                <a:hlinkClick r:id="rId2"/>
              </a:rPr>
              <a:t> to Data Mesh</a:t>
            </a:r>
            <a:endParaRPr lang="it-IT" dirty="0"/>
          </a:p>
        </p:txBody>
      </p:sp>
      <p:pic>
        <p:nvPicPr>
          <p:cNvPr id="5" name="Immagine 4">
            <a:extLst>
              <a:ext uri="{FF2B5EF4-FFF2-40B4-BE49-F238E27FC236}">
                <a16:creationId xmlns:a16="http://schemas.microsoft.com/office/drawing/2014/main" id="{F0B37F7C-11F8-5822-C79D-021F1AEBE142}"/>
              </a:ext>
            </a:extLst>
          </p:cNvPr>
          <p:cNvPicPr>
            <a:picLocks noChangeAspect="1"/>
          </p:cNvPicPr>
          <p:nvPr/>
        </p:nvPicPr>
        <p:blipFill>
          <a:blip r:embed="rId3"/>
          <a:stretch>
            <a:fillRect/>
          </a:stretch>
        </p:blipFill>
        <p:spPr>
          <a:xfrm>
            <a:off x="1749278" y="2860276"/>
            <a:ext cx="769687" cy="243861"/>
          </a:xfrm>
          <a:prstGeom prst="rect">
            <a:avLst/>
          </a:prstGeom>
        </p:spPr>
      </p:pic>
      <p:sp>
        <p:nvSpPr>
          <p:cNvPr id="8" name="CasellaDiTesto 7">
            <a:extLst>
              <a:ext uri="{FF2B5EF4-FFF2-40B4-BE49-F238E27FC236}">
                <a16:creationId xmlns:a16="http://schemas.microsoft.com/office/drawing/2014/main" id="{630E4353-70F1-682D-F2DE-9C7AAFFFB0E9}"/>
              </a:ext>
            </a:extLst>
          </p:cNvPr>
          <p:cNvSpPr txBox="1"/>
          <p:nvPr/>
        </p:nvSpPr>
        <p:spPr>
          <a:xfrm>
            <a:off x="1749278" y="3879357"/>
            <a:ext cx="4800600" cy="369332"/>
          </a:xfrm>
          <a:prstGeom prst="rect">
            <a:avLst/>
          </a:prstGeom>
          <a:noFill/>
        </p:spPr>
        <p:txBody>
          <a:bodyPr wrap="square" rtlCol="0">
            <a:spAutoFit/>
          </a:bodyPr>
          <a:lstStyle/>
          <a:p>
            <a:r>
              <a:rPr lang="it-IT" dirty="0">
                <a:hlinkClick r:id="rId4"/>
              </a:rPr>
              <a:t>Data Mesh </a:t>
            </a:r>
            <a:r>
              <a:rPr lang="it-IT" dirty="0" err="1">
                <a:hlinkClick r:id="rId4"/>
              </a:rPr>
              <a:t>Principles</a:t>
            </a:r>
            <a:r>
              <a:rPr lang="it-IT" dirty="0">
                <a:hlinkClick r:id="rId4"/>
              </a:rPr>
              <a:t> and </a:t>
            </a:r>
            <a:r>
              <a:rPr lang="it-IT" dirty="0" err="1">
                <a:hlinkClick r:id="rId4"/>
              </a:rPr>
              <a:t>Logical</a:t>
            </a:r>
            <a:r>
              <a:rPr lang="it-IT" dirty="0">
                <a:hlinkClick r:id="rId4"/>
              </a:rPr>
              <a:t> Architecture</a:t>
            </a:r>
            <a:endParaRPr lang="it-IT" dirty="0"/>
          </a:p>
        </p:txBody>
      </p:sp>
      <p:sp>
        <p:nvSpPr>
          <p:cNvPr id="9" name="CasellaDiTesto 8">
            <a:extLst>
              <a:ext uri="{FF2B5EF4-FFF2-40B4-BE49-F238E27FC236}">
                <a16:creationId xmlns:a16="http://schemas.microsoft.com/office/drawing/2014/main" id="{677EDE29-ED96-AE4C-07B7-78BDBB7B08A3}"/>
              </a:ext>
            </a:extLst>
          </p:cNvPr>
          <p:cNvSpPr txBox="1"/>
          <p:nvPr/>
        </p:nvSpPr>
        <p:spPr>
          <a:xfrm>
            <a:off x="1749278" y="3501355"/>
            <a:ext cx="1750348" cy="369332"/>
          </a:xfrm>
          <a:prstGeom prst="rect">
            <a:avLst/>
          </a:prstGeom>
          <a:noFill/>
        </p:spPr>
        <p:txBody>
          <a:bodyPr wrap="square" rtlCol="0">
            <a:spAutoFit/>
          </a:bodyPr>
          <a:lstStyle/>
          <a:p>
            <a:r>
              <a:rPr lang="it-IT" dirty="0"/>
              <a:t>Martin Fowler</a:t>
            </a:r>
          </a:p>
        </p:txBody>
      </p:sp>
      <p:sp>
        <p:nvSpPr>
          <p:cNvPr id="10" name="CasellaDiTesto 9">
            <a:extLst>
              <a:ext uri="{FF2B5EF4-FFF2-40B4-BE49-F238E27FC236}">
                <a16:creationId xmlns:a16="http://schemas.microsoft.com/office/drawing/2014/main" id="{94EC793C-28B1-608E-B385-032B2C4D115B}"/>
              </a:ext>
            </a:extLst>
          </p:cNvPr>
          <p:cNvSpPr txBox="1"/>
          <p:nvPr/>
        </p:nvSpPr>
        <p:spPr>
          <a:xfrm>
            <a:off x="1749278" y="2508080"/>
            <a:ext cx="2289844" cy="369332"/>
          </a:xfrm>
          <a:prstGeom prst="rect">
            <a:avLst/>
          </a:prstGeom>
          <a:noFill/>
        </p:spPr>
        <p:txBody>
          <a:bodyPr wrap="square" rtlCol="0">
            <a:spAutoFit/>
          </a:bodyPr>
          <a:lstStyle/>
          <a:p>
            <a:r>
              <a:rPr lang="it-IT" dirty="0" err="1"/>
              <a:t>Zhamak</a:t>
            </a:r>
            <a:r>
              <a:rPr lang="it-IT" dirty="0"/>
              <a:t> </a:t>
            </a:r>
            <a:r>
              <a:rPr lang="it-IT" dirty="0" err="1"/>
              <a:t>Dehghani</a:t>
            </a:r>
            <a:endParaRPr lang="it-IT" dirty="0"/>
          </a:p>
        </p:txBody>
      </p:sp>
      <p:sp>
        <p:nvSpPr>
          <p:cNvPr id="11" name="Rettangolo con angoli arrotondati 10">
            <a:extLst>
              <a:ext uri="{FF2B5EF4-FFF2-40B4-BE49-F238E27FC236}">
                <a16:creationId xmlns:a16="http://schemas.microsoft.com/office/drawing/2014/main" id="{58C28A2D-021C-43F7-9FDB-98B4196A85CF}"/>
              </a:ext>
            </a:extLst>
          </p:cNvPr>
          <p:cNvSpPr/>
          <p:nvPr/>
        </p:nvSpPr>
        <p:spPr>
          <a:xfrm>
            <a:off x="200972" y="2301588"/>
            <a:ext cx="1380744" cy="1916454"/>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p>
        </p:txBody>
      </p:sp>
      <p:pic>
        <p:nvPicPr>
          <p:cNvPr id="12" name="Immagine 11">
            <a:hlinkClick r:id="rId5"/>
            <a:extLst>
              <a:ext uri="{FF2B5EF4-FFF2-40B4-BE49-F238E27FC236}">
                <a16:creationId xmlns:a16="http://schemas.microsoft.com/office/drawing/2014/main" id="{AF9E55F9-3018-02C0-D603-C951FE66DB03}"/>
              </a:ext>
            </a:extLst>
          </p:cNvPr>
          <p:cNvPicPr>
            <a:picLocks noChangeAspect="1"/>
          </p:cNvPicPr>
          <p:nvPr/>
        </p:nvPicPr>
        <p:blipFill>
          <a:blip r:embed="rId6"/>
          <a:stretch>
            <a:fillRect/>
          </a:stretch>
        </p:blipFill>
        <p:spPr>
          <a:xfrm>
            <a:off x="436196" y="2624774"/>
            <a:ext cx="953496" cy="1259977"/>
          </a:xfrm>
          <a:prstGeom prst="rect">
            <a:avLst/>
          </a:prstGeom>
        </p:spPr>
      </p:pic>
      <p:sp>
        <p:nvSpPr>
          <p:cNvPr id="13" name="CasellaDiTesto 12">
            <a:extLst>
              <a:ext uri="{FF2B5EF4-FFF2-40B4-BE49-F238E27FC236}">
                <a16:creationId xmlns:a16="http://schemas.microsoft.com/office/drawing/2014/main" id="{B06D6F03-7253-6963-707A-E0CCFA7EA150}"/>
              </a:ext>
            </a:extLst>
          </p:cNvPr>
          <p:cNvSpPr txBox="1"/>
          <p:nvPr/>
        </p:nvSpPr>
        <p:spPr>
          <a:xfrm>
            <a:off x="1749278" y="5463696"/>
            <a:ext cx="4320938" cy="369332"/>
          </a:xfrm>
          <a:prstGeom prst="rect">
            <a:avLst/>
          </a:prstGeom>
          <a:noFill/>
        </p:spPr>
        <p:txBody>
          <a:bodyPr wrap="square" rtlCol="0">
            <a:spAutoFit/>
          </a:bodyPr>
          <a:lstStyle/>
          <a:p>
            <a:r>
              <a:rPr lang="it-IT" dirty="0" err="1">
                <a:hlinkClick r:id="rId7"/>
              </a:rPr>
              <a:t>Practical</a:t>
            </a:r>
            <a:r>
              <a:rPr lang="it-IT" dirty="0">
                <a:hlinkClick r:id="rId7"/>
              </a:rPr>
              <a:t> Data Mesh</a:t>
            </a:r>
            <a:endParaRPr lang="it-IT" dirty="0"/>
          </a:p>
        </p:txBody>
      </p:sp>
      <p:pic>
        <p:nvPicPr>
          <p:cNvPr id="14" name="Immagine 13">
            <a:extLst>
              <a:ext uri="{FF2B5EF4-FFF2-40B4-BE49-F238E27FC236}">
                <a16:creationId xmlns:a16="http://schemas.microsoft.com/office/drawing/2014/main" id="{62A297DA-364D-0790-9D33-0B1034BD1FD3}"/>
              </a:ext>
            </a:extLst>
          </p:cNvPr>
          <p:cNvPicPr>
            <a:picLocks noChangeAspect="1"/>
          </p:cNvPicPr>
          <p:nvPr/>
        </p:nvPicPr>
        <p:blipFill>
          <a:blip r:embed="rId8"/>
          <a:stretch>
            <a:fillRect/>
          </a:stretch>
        </p:blipFill>
        <p:spPr>
          <a:xfrm>
            <a:off x="1749278" y="5115493"/>
            <a:ext cx="1386960" cy="266723"/>
          </a:xfrm>
          <a:prstGeom prst="rect">
            <a:avLst/>
          </a:prstGeom>
        </p:spPr>
      </p:pic>
      <p:sp>
        <p:nvSpPr>
          <p:cNvPr id="15" name="Rettangolo con angoli arrotondati 14">
            <a:extLst>
              <a:ext uri="{FF2B5EF4-FFF2-40B4-BE49-F238E27FC236}">
                <a16:creationId xmlns:a16="http://schemas.microsoft.com/office/drawing/2014/main" id="{F10B85B0-59DE-F047-C954-61937325F71E}"/>
              </a:ext>
            </a:extLst>
          </p:cNvPr>
          <p:cNvSpPr/>
          <p:nvPr/>
        </p:nvSpPr>
        <p:spPr>
          <a:xfrm>
            <a:off x="200972" y="4410065"/>
            <a:ext cx="1380744" cy="1916454"/>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p>
        </p:txBody>
      </p:sp>
      <p:pic>
        <p:nvPicPr>
          <p:cNvPr id="16" name="Immagine 15">
            <a:hlinkClick r:id="rId7"/>
            <a:extLst>
              <a:ext uri="{FF2B5EF4-FFF2-40B4-BE49-F238E27FC236}">
                <a16:creationId xmlns:a16="http://schemas.microsoft.com/office/drawing/2014/main" id="{5C54A78E-2C32-5C9A-EF82-AC9D9576E637}"/>
              </a:ext>
            </a:extLst>
          </p:cNvPr>
          <p:cNvPicPr>
            <a:picLocks noChangeAspect="1"/>
          </p:cNvPicPr>
          <p:nvPr/>
        </p:nvPicPr>
        <p:blipFill>
          <a:blip r:embed="rId9"/>
          <a:stretch>
            <a:fillRect/>
          </a:stretch>
        </p:blipFill>
        <p:spPr>
          <a:xfrm>
            <a:off x="414596" y="4657430"/>
            <a:ext cx="953496" cy="1440013"/>
          </a:xfrm>
          <a:prstGeom prst="rect">
            <a:avLst/>
          </a:prstGeom>
        </p:spPr>
      </p:pic>
      <p:sp>
        <p:nvSpPr>
          <p:cNvPr id="17" name="Rettangolo con angoli arrotondati 16">
            <a:extLst>
              <a:ext uri="{FF2B5EF4-FFF2-40B4-BE49-F238E27FC236}">
                <a16:creationId xmlns:a16="http://schemas.microsoft.com/office/drawing/2014/main" id="{DECB669B-AD58-562F-78EA-4B19E15A24C5}"/>
              </a:ext>
            </a:extLst>
          </p:cNvPr>
          <p:cNvSpPr/>
          <p:nvPr/>
        </p:nvSpPr>
        <p:spPr>
          <a:xfrm>
            <a:off x="6319752" y="2493611"/>
            <a:ext cx="1380744" cy="1916454"/>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p>
        </p:txBody>
      </p:sp>
      <p:pic>
        <p:nvPicPr>
          <p:cNvPr id="18" name="Immagine 17">
            <a:hlinkClick r:id="rId10"/>
            <a:extLst>
              <a:ext uri="{FF2B5EF4-FFF2-40B4-BE49-F238E27FC236}">
                <a16:creationId xmlns:a16="http://schemas.microsoft.com/office/drawing/2014/main" id="{71E2CBD2-2A63-50C8-E718-3DFFE0F32DEE}"/>
              </a:ext>
            </a:extLst>
          </p:cNvPr>
          <p:cNvPicPr>
            <a:picLocks noChangeAspect="1"/>
          </p:cNvPicPr>
          <p:nvPr/>
        </p:nvPicPr>
        <p:blipFill>
          <a:blip r:embed="rId11"/>
          <a:stretch>
            <a:fillRect/>
          </a:stretch>
        </p:blipFill>
        <p:spPr>
          <a:xfrm>
            <a:off x="6590319" y="2811028"/>
            <a:ext cx="884539" cy="1259977"/>
          </a:xfrm>
          <a:prstGeom prst="rect">
            <a:avLst/>
          </a:prstGeom>
        </p:spPr>
      </p:pic>
      <p:pic>
        <p:nvPicPr>
          <p:cNvPr id="19" name="Immagine 18">
            <a:extLst>
              <a:ext uri="{FF2B5EF4-FFF2-40B4-BE49-F238E27FC236}">
                <a16:creationId xmlns:a16="http://schemas.microsoft.com/office/drawing/2014/main" id="{FABC0C76-60B9-8655-3FE1-DCB9B981616A}"/>
              </a:ext>
            </a:extLst>
          </p:cNvPr>
          <p:cNvPicPr>
            <a:picLocks noChangeAspect="1"/>
          </p:cNvPicPr>
          <p:nvPr/>
        </p:nvPicPr>
        <p:blipFill>
          <a:blip r:embed="rId12"/>
          <a:stretch>
            <a:fillRect/>
          </a:stretch>
        </p:blipFill>
        <p:spPr>
          <a:xfrm>
            <a:off x="7985417" y="2639352"/>
            <a:ext cx="923544" cy="364994"/>
          </a:xfrm>
          <a:prstGeom prst="rect">
            <a:avLst/>
          </a:prstGeom>
        </p:spPr>
      </p:pic>
    </p:spTree>
    <p:extLst>
      <p:ext uri="{BB962C8B-B14F-4D97-AF65-F5344CB8AC3E}">
        <p14:creationId xmlns:p14="http://schemas.microsoft.com/office/powerpoint/2010/main" val="36480004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263596" y="285151"/>
            <a:ext cx="2626253" cy="724140"/>
          </a:xfrm>
        </p:spPr>
        <p:txBody>
          <a:bodyPr/>
          <a:lstStyle/>
          <a:p>
            <a:r>
              <a:rPr lang="it-IT" sz="2800" dirty="0"/>
              <a:t>About me</a:t>
            </a:r>
          </a:p>
        </p:txBody>
      </p:sp>
      <p:sp>
        <p:nvSpPr>
          <p:cNvPr id="2" name="Segnaposto piè di pagina 1"/>
          <p:cNvSpPr>
            <a:spLocks noGrp="1"/>
          </p:cNvSpPr>
          <p:nvPr>
            <p:ph type="ftr" sz="quarter" idx="11"/>
          </p:nvPr>
        </p:nvSpPr>
        <p:spPr>
          <a:xfrm>
            <a:off x="366122" y="6286803"/>
            <a:ext cx="5844897" cy="519112"/>
          </a:xfrm>
        </p:spPr>
        <p:txBody>
          <a:bodyPr/>
          <a:lstStyle/>
          <a:p>
            <a:pPr>
              <a:defRPr/>
            </a:pPr>
            <a:r>
              <a:rPr lang="en-US" altLang="en-US" dirty="0"/>
              <a:t>24/06/2023 – Agile Venture Pordenone</a:t>
            </a:r>
          </a:p>
        </p:txBody>
      </p:sp>
      <p:pic>
        <p:nvPicPr>
          <p:cNvPr id="7" name="Segnaposto immagine 5" descr="Immagine che contiene persona, uomo, inpiedi, posando&#10;&#10;Descrizione generata automaticamente">
            <a:extLst>
              <a:ext uri="{FF2B5EF4-FFF2-40B4-BE49-F238E27FC236}">
                <a16:creationId xmlns:a16="http://schemas.microsoft.com/office/drawing/2014/main" id="{9A18C52C-2032-70A5-1C41-72551E9C1011}"/>
              </a:ext>
            </a:extLst>
          </p:cNvPr>
          <p:cNvPicPr>
            <a:picLocks noChangeAspect="1"/>
          </p:cNvPicPr>
          <p:nvPr/>
        </p:nvPicPr>
        <p:blipFill>
          <a:blip r:embed="rId2"/>
          <a:srcRect t="3341" b="3341"/>
          <a:stretch>
            <a:fillRect/>
          </a:stretch>
        </p:blipFill>
        <p:spPr>
          <a:xfrm>
            <a:off x="6695482" y="3470924"/>
            <a:ext cx="1982704" cy="1850233"/>
          </a:xfrm>
          <a:prstGeom prst="rect">
            <a:avLst/>
          </a:prstGeom>
        </p:spPr>
      </p:pic>
      <p:pic>
        <p:nvPicPr>
          <p:cNvPr id="8" name="Picture 2" descr="GitHub Logomark">
            <a:extLst>
              <a:ext uri="{FF2B5EF4-FFF2-40B4-BE49-F238E27FC236}">
                <a16:creationId xmlns:a16="http://schemas.microsoft.com/office/drawing/2014/main" id="{DF220290-5C6C-8A57-441B-2C537873838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8560" y="3251745"/>
            <a:ext cx="392173" cy="392173"/>
          </a:xfrm>
          <a:prstGeom prst="rect">
            <a:avLst/>
          </a:prstGeom>
          <a:noFill/>
          <a:extLst>
            <a:ext uri="{909E8E84-426E-40DD-AFC4-6F175D3DCCD1}">
              <a14:hiddenFill xmlns:a14="http://schemas.microsoft.com/office/drawing/2010/main">
                <a:solidFill>
                  <a:srgbClr val="FFFFFF"/>
                </a:solidFill>
              </a14:hiddenFill>
            </a:ext>
          </a:extLst>
        </p:spPr>
      </p:pic>
      <p:pic>
        <p:nvPicPr>
          <p:cNvPr id="9" name="Immagine 8">
            <a:extLst>
              <a:ext uri="{FF2B5EF4-FFF2-40B4-BE49-F238E27FC236}">
                <a16:creationId xmlns:a16="http://schemas.microsoft.com/office/drawing/2014/main" id="{D3E1DDEF-7AB2-5A1B-C616-B47160F5BDC4}"/>
              </a:ext>
            </a:extLst>
          </p:cNvPr>
          <p:cNvPicPr>
            <a:picLocks noChangeAspect="1"/>
          </p:cNvPicPr>
          <p:nvPr/>
        </p:nvPicPr>
        <p:blipFill>
          <a:blip r:embed="rId4"/>
          <a:stretch>
            <a:fillRect/>
          </a:stretch>
        </p:blipFill>
        <p:spPr>
          <a:xfrm>
            <a:off x="228560" y="2877617"/>
            <a:ext cx="392173" cy="334963"/>
          </a:xfrm>
          <a:prstGeom prst="rect">
            <a:avLst/>
          </a:prstGeom>
        </p:spPr>
      </p:pic>
      <p:sp>
        <p:nvSpPr>
          <p:cNvPr id="10" name="CasellaDiTesto 9">
            <a:extLst>
              <a:ext uri="{FF2B5EF4-FFF2-40B4-BE49-F238E27FC236}">
                <a16:creationId xmlns:a16="http://schemas.microsoft.com/office/drawing/2014/main" id="{66DF40BF-631A-05A4-35F5-49EA2FBF9113}"/>
              </a:ext>
            </a:extLst>
          </p:cNvPr>
          <p:cNvSpPr txBox="1"/>
          <p:nvPr/>
        </p:nvSpPr>
        <p:spPr>
          <a:xfrm>
            <a:off x="876621" y="2828360"/>
            <a:ext cx="3240281"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5">
                  <a:extLst>
                    <a:ext uri="{A12FA001-AC4F-418D-AE19-62706E023703}">
                      <ahyp:hlinkClr xmlns:ahyp="http://schemas.microsoft.com/office/drawing/2018/hyperlinkcolor" val="tx"/>
                    </a:ext>
                  </a:extLst>
                </a:hlinkClick>
              </a:rPr>
              <a:t>alberto.acerbis@intre.it</a:t>
            </a:r>
            <a:endParaRPr lang="it-IT" sz="1400" dirty="0">
              <a:solidFill>
                <a:schemeClr val="bg1"/>
              </a:solidFill>
            </a:endParaRPr>
          </a:p>
        </p:txBody>
      </p:sp>
      <p:sp>
        <p:nvSpPr>
          <p:cNvPr id="11" name="CasellaDiTesto 10">
            <a:extLst>
              <a:ext uri="{FF2B5EF4-FFF2-40B4-BE49-F238E27FC236}">
                <a16:creationId xmlns:a16="http://schemas.microsoft.com/office/drawing/2014/main" id="{2428F724-1718-B52D-F737-85514CCA3D6B}"/>
              </a:ext>
            </a:extLst>
          </p:cNvPr>
          <p:cNvSpPr txBox="1"/>
          <p:nvPr/>
        </p:nvSpPr>
        <p:spPr>
          <a:xfrm>
            <a:off x="902490" y="3212580"/>
            <a:ext cx="2599835"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6">
                  <a:extLst>
                    <a:ext uri="{A12FA001-AC4F-418D-AE19-62706E023703}">
                      <ahyp:hlinkClr xmlns:ahyp="http://schemas.microsoft.com/office/drawing/2018/hyperlinkcolor" val="tx"/>
                    </a:ext>
                  </a:extLst>
                </a:hlinkClick>
              </a:rPr>
              <a:t>https://github.com/brewup</a:t>
            </a:r>
            <a:endParaRPr lang="it-IT" sz="1400" dirty="0">
              <a:solidFill>
                <a:schemeClr val="bg1"/>
              </a:solidFill>
            </a:endParaRPr>
          </a:p>
        </p:txBody>
      </p:sp>
      <p:sp>
        <p:nvSpPr>
          <p:cNvPr id="12" name="CasellaDiTesto 11">
            <a:extLst>
              <a:ext uri="{FF2B5EF4-FFF2-40B4-BE49-F238E27FC236}">
                <a16:creationId xmlns:a16="http://schemas.microsoft.com/office/drawing/2014/main" id="{30A9C595-4059-D328-1523-DA34E3879F7D}"/>
              </a:ext>
            </a:extLst>
          </p:cNvPr>
          <p:cNvSpPr txBox="1"/>
          <p:nvPr/>
        </p:nvSpPr>
        <p:spPr>
          <a:xfrm>
            <a:off x="902490" y="3677199"/>
            <a:ext cx="2867253"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7">
                  <a:extLst>
                    <a:ext uri="{A12FA001-AC4F-418D-AE19-62706E023703}">
                      <ahyp:hlinkClr xmlns:ahyp="http://schemas.microsoft.com/office/drawing/2018/hyperlinkcolor" val="tx"/>
                    </a:ext>
                  </a:extLst>
                </a:hlinkClick>
              </a:rPr>
              <a:t>https://github.com/cqrs-muflone</a:t>
            </a:r>
            <a:endParaRPr lang="it-IT" sz="1400" dirty="0">
              <a:solidFill>
                <a:schemeClr val="bg1"/>
              </a:solidFill>
            </a:endParaRPr>
          </a:p>
        </p:txBody>
      </p:sp>
      <p:pic>
        <p:nvPicPr>
          <p:cNvPr id="15" name="Picture 4">
            <a:hlinkClick r:id="rId8"/>
            <a:extLst>
              <a:ext uri="{FF2B5EF4-FFF2-40B4-BE49-F238E27FC236}">
                <a16:creationId xmlns:a16="http://schemas.microsoft.com/office/drawing/2014/main" id="{4B61B032-B807-B940-B392-47FAB5814FD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708703" y="5542528"/>
            <a:ext cx="2061467" cy="588991"/>
          </a:xfrm>
          <a:prstGeom prst="rect">
            <a:avLst/>
          </a:prstGeom>
          <a:noFill/>
          <a:extLst>
            <a:ext uri="{909E8E84-426E-40DD-AFC4-6F175D3DCCD1}">
              <a14:hiddenFill xmlns:a14="http://schemas.microsoft.com/office/drawing/2010/main">
                <a:solidFill>
                  <a:srgbClr val="FFFFFF"/>
                </a:solidFill>
              </a14:hiddenFill>
            </a:ext>
          </a:extLst>
        </p:spPr>
      </p:pic>
      <p:sp>
        <p:nvSpPr>
          <p:cNvPr id="16" name="Ovale 15">
            <a:extLst>
              <a:ext uri="{FF2B5EF4-FFF2-40B4-BE49-F238E27FC236}">
                <a16:creationId xmlns:a16="http://schemas.microsoft.com/office/drawing/2014/main" id="{89678564-BC69-9954-4DCE-DCA93AEABE3A}"/>
              </a:ext>
            </a:extLst>
          </p:cNvPr>
          <p:cNvSpPr/>
          <p:nvPr/>
        </p:nvSpPr>
        <p:spPr>
          <a:xfrm>
            <a:off x="6331340" y="1969221"/>
            <a:ext cx="2716949" cy="1121366"/>
          </a:xfrm>
          <a:prstGeom prst="ellipse">
            <a:avLst/>
          </a:prstGeom>
          <a:solidFill>
            <a:schemeClr val="accent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rgbClr val="59328A"/>
              </a:solidFill>
              <a:highlight>
                <a:srgbClr val="0261C4"/>
              </a:highlight>
            </a:endParaRPr>
          </a:p>
        </p:txBody>
      </p:sp>
      <p:pic>
        <p:nvPicPr>
          <p:cNvPr id="17" name="Immagine 16">
            <a:extLst>
              <a:ext uri="{FF2B5EF4-FFF2-40B4-BE49-F238E27FC236}">
                <a16:creationId xmlns:a16="http://schemas.microsoft.com/office/drawing/2014/main" id="{CAD74969-A678-312E-0855-8323ACDB6873}"/>
              </a:ext>
            </a:extLst>
          </p:cNvPr>
          <p:cNvPicPr>
            <a:picLocks noChangeAspect="1"/>
          </p:cNvPicPr>
          <p:nvPr/>
        </p:nvPicPr>
        <p:blipFill>
          <a:blip r:embed="rId10"/>
          <a:stretch>
            <a:fillRect/>
          </a:stretch>
        </p:blipFill>
        <p:spPr>
          <a:xfrm>
            <a:off x="6793497" y="2326703"/>
            <a:ext cx="1792634" cy="406401"/>
          </a:xfrm>
          <a:prstGeom prst="rect">
            <a:avLst/>
          </a:prstGeom>
        </p:spPr>
      </p:pic>
      <p:sp>
        <p:nvSpPr>
          <p:cNvPr id="19" name="AutoShape 2" descr="Twitch: streaming live - App su Google Play">
            <a:extLst>
              <a:ext uri="{FF2B5EF4-FFF2-40B4-BE49-F238E27FC236}">
                <a16:creationId xmlns:a16="http://schemas.microsoft.com/office/drawing/2014/main" id="{A285A3D0-1EC3-7420-91EA-F0F90C616E98}"/>
              </a:ext>
            </a:extLst>
          </p:cNvPr>
          <p:cNvSpPr>
            <a:spLocks noChangeAspect="1" noChangeArrowheads="1"/>
          </p:cNvSpPr>
          <p:nvPr/>
        </p:nvSpPr>
        <p:spPr bwMode="auto">
          <a:xfrm>
            <a:off x="5693871" y="320344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20" name="CasellaDiTesto 19">
            <a:extLst>
              <a:ext uri="{FF2B5EF4-FFF2-40B4-BE49-F238E27FC236}">
                <a16:creationId xmlns:a16="http://schemas.microsoft.com/office/drawing/2014/main" id="{2552ACD7-D6DF-D7A5-8FC6-3658AA77C52A}"/>
              </a:ext>
            </a:extLst>
          </p:cNvPr>
          <p:cNvSpPr txBox="1"/>
          <p:nvPr/>
        </p:nvSpPr>
        <p:spPr>
          <a:xfrm>
            <a:off x="876621" y="4569001"/>
            <a:ext cx="3794322"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11">
                  <a:extLst>
                    <a:ext uri="{A12FA001-AC4F-418D-AE19-62706E023703}">
                      <ahyp:hlinkClr xmlns:ahyp="http://schemas.microsoft.com/office/drawing/2018/hyperlinkcolor" val="tx"/>
                    </a:ext>
                  </a:extLst>
                </a:hlinkClick>
              </a:rPr>
              <a:t>https://www.twitch.tv/dddbrewup</a:t>
            </a:r>
            <a:endParaRPr lang="it-IT" sz="1400" dirty="0">
              <a:solidFill>
                <a:schemeClr val="bg1"/>
              </a:solidFill>
            </a:endParaRPr>
          </a:p>
        </p:txBody>
      </p:sp>
      <p:pic>
        <p:nvPicPr>
          <p:cNvPr id="21" name="Picture 2" descr="GitHub Logomark">
            <a:extLst>
              <a:ext uri="{FF2B5EF4-FFF2-40B4-BE49-F238E27FC236}">
                <a16:creationId xmlns:a16="http://schemas.microsoft.com/office/drawing/2014/main" id="{F2D197F7-9AA0-B8D2-9A72-676D452798A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6368" y="4135677"/>
            <a:ext cx="392173" cy="392173"/>
          </a:xfrm>
          <a:prstGeom prst="rect">
            <a:avLst/>
          </a:prstGeom>
          <a:noFill/>
          <a:extLst>
            <a:ext uri="{909E8E84-426E-40DD-AFC4-6F175D3DCCD1}">
              <a14:hiddenFill xmlns:a14="http://schemas.microsoft.com/office/drawing/2010/main">
                <a:solidFill>
                  <a:srgbClr val="FFFFFF"/>
                </a:solidFill>
              </a14:hiddenFill>
            </a:ext>
          </a:extLst>
        </p:spPr>
      </p:pic>
      <p:sp>
        <p:nvSpPr>
          <p:cNvPr id="22" name="CasellaDiTesto 21">
            <a:extLst>
              <a:ext uri="{FF2B5EF4-FFF2-40B4-BE49-F238E27FC236}">
                <a16:creationId xmlns:a16="http://schemas.microsoft.com/office/drawing/2014/main" id="{A47A7CBD-8668-15B4-CFD9-7085E235B74A}"/>
              </a:ext>
            </a:extLst>
          </p:cNvPr>
          <p:cNvSpPr txBox="1"/>
          <p:nvPr/>
        </p:nvSpPr>
        <p:spPr>
          <a:xfrm>
            <a:off x="876621" y="4085884"/>
            <a:ext cx="2938737"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12">
                  <a:extLst>
                    <a:ext uri="{A12FA001-AC4F-418D-AE19-62706E023703}">
                      <ahyp:hlinkClr xmlns:ahyp="http://schemas.microsoft.com/office/drawing/2018/hyperlinkcolor" val="tx"/>
                    </a:ext>
                  </a:extLst>
                </a:hlinkClick>
              </a:rPr>
              <a:t>https://github.com/ace68</a:t>
            </a:r>
            <a:endParaRPr lang="it-IT" sz="1400" dirty="0">
              <a:solidFill>
                <a:schemeClr val="bg1"/>
              </a:solidFill>
            </a:endParaRPr>
          </a:p>
        </p:txBody>
      </p:sp>
      <p:pic>
        <p:nvPicPr>
          <p:cNvPr id="23" name="Immagine 22">
            <a:extLst>
              <a:ext uri="{FF2B5EF4-FFF2-40B4-BE49-F238E27FC236}">
                <a16:creationId xmlns:a16="http://schemas.microsoft.com/office/drawing/2014/main" id="{F88D38E2-20A4-CE0E-D37E-63FB40121C93}"/>
              </a:ext>
            </a:extLst>
          </p:cNvPr>
          <p:cNvPicPr>
            <a:picLocks noChangeAspect="1"/>
          </p:cNvPicPr>
          <p:nvPr/>
        </p:nvPicPr>
        <p:blipFill>
          <a:blip r:embed="rId13"/>
          <a:stretch>
            <a:fillRect/>
          </a:stretch>
        </p:blipFill>
        <p:spPr>
          <a:xfrm>
            <a:off x="215581" y="3691900"/>
            <a:ext cx="407452" cy="407452"/>
          </a:xfrm>
          <a:prstGeom prst="rect">
            <a:avLst/>
          </a:prstGeom>
        </p:spPr>
      </p:pic>
      <p:pic>
        <p:nvPicPr>
          <p:cNvPr id="24" name="Immagine 23">
            <a:extLst>
              <a:ext uri="{FF2B5EF4-FFF2-40B4-BE49-F238E27FC236}">
                <a16:creationId xmlns:a16="http://schemas.microsoft.com/office/drawing/2014/main" id="{07503A40-E963-525C-7096-17E348F0AF37}"/>
              </a:ext>
            </a:extLst>
          </p:cNvPr>
          <p:cNvPicPr>
            <a:picLocks noChangeAspect="1"/>
          </p:cNvPicPr>
          <p:nvPr/>
        </p:nvPicPr>
        <p:blipFill>
          <a:blip r:embed="rId13"/>
          <a:stretch>
            <a:fillRect/>
          </a:stretch>
        </p:blipFill>
        <p:spPr>
          <a:xfrm>
            <a:off x="221159" y="4575249"/>
            <a:ext cx="407452" cy="407452"/>
          </a:xfrm>
          <a:prstGeom prst="rect">
            <a:avLst/>
          </a:prstGeom>
        </p:spPr>
      </p:pic>
      <p:sp>
        <p:nvSpPr>
          <p:cNvPr id="5" name="Rettangolo 4">
            <a:extLst>
              <a:ext uri="{FF2B5EF4-FFF2-40B4-BE49-F238E27FC236}">
                <a16:creationId xmlns:a16="http://schemas.microsoft.com/office/drawing/2014/main" id="{CA22F0AE-3E61-6E01-1468-B60C704F819F}"/>
              </a:ext>
            </a:extLst>
          </p:cNvPr>
          <p:cNvSpPr/>
          <p:nvPr/>
        </p:nvSpPr>
        <p:spPr>
          <a:xfrm>
            <a:off x="366122" y="1220994"/>
            <a:ext cx="5430275" cy="769441"/>
          </a:xfrm>
          <a:prstGeom prst="rect">
            <a:avLst/>
          </a:prstGeom>
          <a:noFill/>
        </p:spPr>
        <p:txBody>
          <a:bodyPr wrap="square" lIns="91440" tIns="45720" rIns="91440" bIns="45720">
            <a:spAutoFit/>
          </a:bodyPr>
          <a:lstStyle/>
          <a:p>
            <a:r>
              <a:rPr lang="it-IT" sz="4400" b="1" dirty="0">
                <a:ln w="22225">
                  <a:solidFill>
                    <a:schemeClr val="accent2"/>
                  </a:solidFill>
                  <a:prstDash val="solid"/>
                </a:ln>
                <a:solidFill>
                  <a:schemeClr val="accent2">
                    <a:lumMod val="40000"/>
                    <a:lumOff val="60000"/>
                  </a:schemeClr>
                </a:solidFill>
                <a:hlinkClick r:id="rId14"/>
              </a:rPr>
              <a:t>…p</a:t>
            </a:r>
            <a:r>
              <a:rPr lang="it-IT" sz="4400" b="1" cap="none" spc="0" dirty="0">
                <a:ln w="22225">
                  <a:solidFill>
                    <a:schemeClr val="accent2"/>
                  </a:solidFill>
                  <a:prstDash val="solid"/>
                </a:ln>
                <a:solidFill>
                  <a:schemeClr val="accent2">
                    <a:lumMod val="40000"/>
                    <a:lumOff val="60000"/>
                  </a:schemeClr>
                </a:solidFill>
                <a:effectLst/>
                <a:hlinkClick r:id="rId14"/>
              </a:rPr>
              <a:t>ronti a Settembre</a:t>
            </a:r>
            <a:endParaRPr lang="it-IT" sz="4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28072469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3200" dirty="0" err="1"/>
              <a:t>Centralized</a:t>
            </a:r>
            <a:endParaRPr lang="it-IT" sz="3200" dirty="0"/>
          </a:p>
          <a:p>
            <a:pPr algn="ctr"/>
            <a:r>
              <a:rPr lang="it-IT" sz="3200" dirty="0" err="1"/>
              <a:t>Monolithic</a:t>
            </a:r>
            <a:endParaRPr lang="it-IT" sz="3200" dirty="0"/>
          </a:p>
        </p:txBody>
      </p:sp>
      <p:pic>
        <p:nvPicPr>
          <p:cNvPr id="2" name="Immagine 1" descr="Immagine che contiene testo&#10;&#10;Descrizione generata automaticamente">
            <a:extLst>
              <a:ext uri="{FF2B5EF4-FFF2-40B4-BE49-F238E27FC236}">
                <a16:creationId xmlns:a16="http://schemas.microsoft.com/office/drawing/2014/main" id="{6458C5EB-9FC2-6275-E5A4-EDA6B2F1F2A2}"/>
              </a:ext>
            </a:extLst>
          </p:cNvPr>
          <p:cNvPicPr>
            <a:picLocks noChangeAspect="1"/>
          </p:cNvPicPr>
          <p:nvPr/>
        </p:nvPicPr>
        <p:blipFill>
          <a:blip r:embed="rId2"/>
          <a:stretch>
            <a:fillRect/>
          </a:stretch>
        </p:blipFill>
        <p:spPr>
          <a:xfrm>
            <a:off x="3255183" y="2432962"/>
            <a:ext cx="5085525" cy="2352055"/>
          </a:xfrm>
          <a:prstGeom prst="rect">
            <a:avLst/>
          </a:prstGeom>
        </p:spPr>
      </p:pic>
    </p:spTree>
    <p:extLst>
      <p:ext uri="{BB962C8B-B14F-4D97-AF65-F5344CB8AC3E}">
        <p14:creationId xmlns:p14="http://schemas.microsoft.com/office/powerpoint/2010/main" val="4162054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400" dirty="0" err="1"/>
              <a:t>Decomposition</a:t>
            </a:r>
            <a:endParaRPr lang="it-IT" sz="2400" dirty="0"/>
          </a:p>
        </p:txBody>
      </p:sp>
      <p:sp>
        <p:nvSpPr>
          <p:cNvPr id="2" name="CasellaDiTesto 1">
            <a:extLst>
              <a:ext uri="{FF2B5EF4-FFF2-40B4-BE49-F238E27FC236}">
                <a16:creationId xmlns:a16="http://schemas.microsoft.com/office/drawing/2014/main" id="{C25D6414-C519-648C-DEFD-4C5186624837}"/>
              </a:ext>
            </a:extLst>
          </p:cNvPr>
          <p:cNvSpPr txBox="1"/>
          <p:nvPr/>
        </p:nvSpPr>
        <p:spPr>
          <a:xfrm>
            <a:off x="6133437" y="4286930"/>
            <a:ext cx="2586653" cy="923330"/>
          </a:xfrm>
          <a:prstGeom prst="rect">
            <a:avLst/>
          </a:prstGeom>
          <a:noFill/>
        </p:spPr>
        <p:txBody>
          <a:bodyPr wrap="square" rtlCol="0">
            <a:spAutoFit/>
          </a:bodyPr>
          <a:lstStyle/>
          <a:p>
            <a:pPr algn="ctr"/>
            <a:r>
              <a:rPr lang="it-IT" dirty="0"/>
              <a:t>Architecture </a:t>
            </a:r>
            <a:r>
              <a:rPr lang="it-IT" dirty="0" err="1"/>
              <a:t>decomposition</a:t>
            </a:r>
            <a:r>
              <a:rPr lang="it-IT" dirty="0"/>
              <a:t> </a:t>
            </a:r>
            <a:r>
              <a:rPr lang="it-IT" dirty="0" err="1"/>
              <a:t>orthogonal</a:t>
            </a:r>
            <a:r>
              <a:rPr lang="it-IT" dirty="0"/>
              <a:t> to </a:t>
            </a:r>
            <a:r>
              <a:rPr lang="it-IT" dirty="0" err="1"/>
              <a:t>change</a:t>
            </a:r>
            <a:endParaRPr lang="it-IT" dirty="0"/>
          </a:p>
        </p:txBody>
      </p:sp>
      <p:sp>
        <p:nvSpPr>
          <p:cNvPr id="4" name="CasellaDiTesto 3">
            <a:extLst>
              <a:ext uri="{FF2B5EF4-FFF2-40B4-BE49-F238E27FC236}">
                <a16:creationId xmlns:a16="http://schemas.microsoft.com/office/drawing/2014/main" id="{C65A53A8-8530-7440-8C21-E14A6D15639C}"/>
              </a:ext>
            </a:extLst>
          </p:cNvPr>
          <p:cNvSpPr txBox="1"/>
          <p:nvPr/>
        </p:nvSpPr>
        <p:spPr>
          <a:xfrm>
            <a:off x="3246080" y="4286930"/>
            <a:ext cx="2212848" cy="923330"/>
          </a:xfrm>
          <a:prstGeom prst="rect">
            <a:avLst/>
          </a:prstGeom>
          <a:noFill/>
        </p:spPr>
        <p:txBody>
          <a:bodyPr wrap="square" rtlCol="0">
            <a:spAutoFit/>
          </a:bodyPr>
          <a:lstStyle/>
          <a:p>
            <a:pPr algn="ctr"/>
            <a:r>
              <a:rPr lang="it-IT" dirty="0"/>
              <a:t>Scale Architecture with top-</a:t>
            </a:r>
            <a:r>
              <a:rPr lang="it-IT" dirty="0" err="1"/>
              <a:t>level</a:t>
            </a:r>
            <a:r>
              <a:rPr lang="it-IT" dirty="0"/>
              <a:t> technical </a:t>
            </a:r>
            <a:r>
              <a:rPr lang="it-IT" dirty="0" err="1"/>
              <a:t>partitioning</a:t>
            </a:r>
            <a:endParaRPr lang="it-IT" dirty="0"/>
          </a:p>
        </p:txBody>
      </p:sp>
      <p:sp>
        <p:nvSpPr>
          <p:cNvPr id="5" name="Rettangolo con angoli arrotondati 4">
            <a:extLst>
              <a:ext uri="{FF2B5EF4-FFF2-40B4-BE49-F238E27FC236}">
                <a16:creationId xmlns:a16="http://schemas.microsoft.com/office/drawing/2014/main" id="{D0331527-5BC1-2A74-78F0-9EC603209456}"/>
              </a:ext>
            </a:extLst>
          </p:cNvPr>
          <p:cNvSpPr/>
          <p:nvPr/>
        </p:nvSpPr>
        <p:spPr>
          <a:xfrm>
            <a:off x="3246080" y="1235393"/>
            <a:ext cx="2212848" cy="73152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dirty="0"/>
              <a:t>INGEST</a:t>
            </a:r>
          </a:p>
        </p:txBody>
      </p:sp>
      <p:sp>
        <p:nvSpPr>
          <p:cNvPr id="6" name="Rettangolo con angoli arrotondati 5">
            <a:extLst>
              <a:ext uri="{FF2B5EF4-FFF2-40B4-BE49-F238E27FC236}">
                <a16:creationId xmlns:a16="http://schemas.microsoft.com/office/drawing/2014/main" id="{62ECF479-2C35-AF8D-9FDC-476F3FC55A7E}"/>
              </a:ext>
            </a:extLst>
          </p:cNvPr>
          <p:cNvSpPr/>
          <p:nvPr/>
        </p:nvSpPr>
        <p:spPr>
          <a:xfrm>
            <a:off x="3246080" y="2119313"/>
            <a:ext cx="2212848" cy="73152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dirty="0"/>
              <a:t>AGGREGATE</a:t>
            </a:r>
          </a:p>
        </p:txBody>
      </p:sp>
      <p:sp>
        <p:nvSpPr>
          <p:cNvPr id="8" name="Rettangolo con angoli arrotondati 7">
            <a:extLst>
              <a:ext uri="{FF2B5EF4-FFF2-40B4-BE49-F238E27FC236}">
                <a16:creationId xmlns:a16="http://schemas.microsoft.com/office/drawing/2014/main" id="{6D7FBE03-A4F7-80B3-5C59-E4F46108E5AF}"/>
              </a:ext>
            </a:extLst>
          </p:cNvPr>
          <p:cNvSpPr/>
          <p:nvPr/>
        </p:nvSpPr>
        <p:spPr>
          <a:xfrm>
            <a:off x="3246080" y="3003233"/>
            <a:ext cx="2212848" cy="73152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dirty="0"/>
              <a:t>SERVE</a:t>
            </a:r>
          </a:p>
        </p:txBody>
      </p:sp>
      <p:sp>
        <p:nvSpPr>
          <p:cNvPr id="9" name="Rettangolo con angoli arrotondati 8">
            <a:extLst>
              <a:ext uri="{FF2B5EF4-FFF2-40B4-BE49-F238E27FC236}">
                <a16:creationId xmlns:a16="http://schemas.microsoft.com/office/drawing/2014/main" id="{7F7003D6-58FD-B39D-9E79-50D1FAEADD91}"/>
              </a:ext>
            </a:extLst>
          </p:cNvPr>
          <p:cNvSpPr/>
          <p:nvPr/>
        </p:nvSpPr>
        <p:spPr>
          <a:xfrm>
            <a:off x="6065282" y="1235393"/>
            <a:ext cx="2212848" cy="73152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dirty="0"/>
              <a:t>FEATURES</a:t>
            </a:r>
          </a:p>
        </p:txBody>
      </p:sp>
      <p:sp>
        <p:nvSpPr>
          <p:cNvPr id="10" name="Rettangolo con angoli arrotondati 9">
            <a:extLst>
              <a:ext uri="{FF2B5EF4-FFF2-40B4-BE49-F238E27FC236}">
                <a16:creationId xmlns:a16="http://schemas.microsoft.com/office/drawing/2014/main" id="{765DC04F-E36D-A742-87A3-2534811EC26F}"/>
              </a:ext>
            </a:extLst>
          </p:cNvPr>
          <p:cNvSpPr/>
          <p:nvPr/>
        </p:nvSpPr>
        <p:spPr>
          <a:xfrm>
            <a:off x="6065282" y="2119313"/>
            <a:ext cx="2212848" cy="73152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dirty="0"/>
              <a:t>CAPABILITIES</a:t>
            </a:r>
          </a:p>
        </p:txBody>
      </p:sp>
    </p:spTree>
    <p:extLst>
      <p:ext uri="{BB962C8B-B14F-4D97-AF65-F5344CB8AC3E}">
        <p14:creationId xmlns:p14="http://schemas.microsoft.com/office/powerpoint/2010/main" val="404280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animBg="1"/>
      <p:bldP spid="6" grpId="0" animBg="1"/>
      <p:bldP spid="8" grpId="0" animBg="1"/>
      <p:bldP spid="9"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sp>
        <p:nvSpPr>
          <p:cNvPr id="6" name="Ritardo 5">
            <a:extLst>
              <a:ext uri="{FF2B5EF4-FFF2-40B4-BE49-F238E27FC236}">
                <a16:creationId xmlns:a16="http://schemas.microsoft.com/office/drawing/2014/main" id="{22899667-E004-128A-EC9A-5A9DE17B009F}"/>
              </a:ext>
            </a:extLst>
          </p:cNvPr>
          <p:cNvSpPr/>
          <p:nvPr/>
        </p:nvSpPr>
        <p:spPr>
          <a:xfrm rot="5400000">
            <a:off x="3348954" y="-3348955"/>
            <a:ext cx="2446089"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B1801A9A-DCE1-052F-1499-5376AD8420B8}"/>
              </a:ext>
            </a:extLst>
          </p:cNvPr>
          <p:cNvSpPr txBox="1"/>
          <p:nvPr/>
        </p:nvSpPr>
        <p:spPr>
          <a:xfrm>
            <a:off x="0" y="638355"/>
            <a:ext cx="9143998" cy="769441"/>
          </a:xfrm>
          <a:prstGeom prst="rect">
            <a:avLst/>
          </a:prstGeom>
          <a:noFill/>
        </p:spPr>
        <p:txBody>
          <a:bodyPr wrap="square" rtlCol="0">
            <a:spAutoFit/>
          </a:bodyPr>
          <a:lstStyle/>
          <a:p>
            <a:pPr algn="ct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Hyper-specialized</a:t>
            </a: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 silos</a:t>
            </a:r>
          </a:p>
        </p:txBody>
      </p:sp>
      <p:pic>
        <p:nvPicPr>
          <p:cNvPr id="4" name="Immagine 3">
            <a:extLst>
              <a:ext uri="{FF2B5EF4-FFF2-40B4-BE49-F238E27FC236}">
                <a16:creationId xmlns:a16="http://schemas.microsoft.com/office/drawing/2014/main" id="{5580689A-E35A-8F37-255A-041C72038C07}"/>
              </a:ext>
            </a:extLst>
          </p:cNvPr>
          <p:cNvPicPr>
            <a:picLocks noChangeAspect="1"/>
          </p:cNvPicPr>
          <p:nvPr/>
        </p:nvPicPr>
        <p:blipFill>
          <a:blip r:embed="rId2"/>
          <a:stretch>
            <a:fillRect/>
          </a:stretch>
        </p:blipFill>
        <p:spPr>
          <a:xfrm>
            <a:off x="2582949" y="2446089"/>
            <a:ext cx="3978097" cy="3728164"/>
          </a:xfrm>
          <a:prstGeom prst="rect">
            <a:avLst/>
          </a:prstGeom>
        </p:spPr>
      </p:pic>
    </p:spTree>
    <p:extLst>
      <p:ext uri="{BB962C8B-B14F-4D97-AF65-F5344CB8AC3E}">
        <p14:creationId xmlns:p14="http://schemas.microsoft.com/office/powerpoint/2010/main" val="3541330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400" dirty="0" err="1"/>
              <a:t>Disconnected</a:t>
            </a:r>
            <a:endParaRPr lang="it-IT" sz="2400" dirty="0"/>
          </a:p>
        </p:txBody>
      </p:sp>
      <p:pic>
        <p:nvPicPr>
          <p:cNvPr id="2" name="Immagine 1">
            <a:extLst>
              <a:ext uri="{FF2B5EF4-FFF2-40B4-BE49-F238E27FC236}">
                <a16:creationId xmlns:a16="http://schemas.microsoft.com/office/drawing/2014/main" id="{FDE987DA-9F7E-A888-A1D5-96EFFA3F329B}"/>
              </a:ext>
            </a:extLst>
          </p:cNvPr>
          <p:cNvPicPr>
            <a:picLocks noChangeAspect="1"/>
          </p:cNvPicPr>
          <p:nvPr/>
        </p:nvPicPr>
        <p:blipFill>
          <a:blip r:embed="rId2"/>
          <a:stretch>
            <a:fillRect/>
          </a:stretch>
        </p:blipFill>
        <p:spPr>
          <a:xfrm>
            <a:off x="3345730" y="2038241"/>
            <a:ext cx="5510653" cy="2989528"/>
          </a:xfrm>
          <a:prstGeom prst="rect">
            <a:avLst/>
          </a:prstGeom>
        </p:spPr>
      </p:pic>
    </p:spTree>
    <p:extLst>
      <p:ext uri="{BB962C8B-B14F-4D97-AF65-F5344CB8AC3E}">
        <p14:creationId xmlns:p14="http://schemas.microsoft.com/office/powerpoint/2010/main" val="31643053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71450"/>
            <a:ext cx="2130425" cy="2370138"/>
          </a:xfrm>
          <a:prstGeom prst="rect">
            <a:avLst/>
          </a:prstGeom>
        </p:spPr>
        <p:txBody>
          <a:bodyPr vert="horz" lIns="91440" tIns="45720" rIns="91440" bIns="45720" rtlCol="0" anchor="ctr">
            <a:normAutofit/>
          </a:bodyPr>
          <a:lstStyle/>
          <a:p>
            <a:pPr>
              <a:lnSpc>
                <a:spcPct val="90000"/>
              </a:lnSpc>
            </a:pPr>
            <a:r>
              <a:rPr lang="en-US" sz="2800" kern="1200" dirty="0">
                <a:solidFill>
                  <a:srgbClr val="FFFFFF"/>
                </a:solidFill>
                <a:latin typeface="+mj-lt"/>
                <a:ea typeface="+mj-ea"/>
                <a:cs typeface="+mj-cs"/>
              </a:rPr>
              <a:t>Data Mesh</a:t>
            </a:r>
            <a:br>
              <a:rPr lang="en-US" sz="2800" kern="1200" dirty="0">
                <a:solidFill>
                  <a:srgbClr val="FFFFFF"/>
                </a:solidFill>
                <a:latin typeface="+mj-lt"/>
                <a:ea typeface="+mj-ea"/>
                <a:cs typeface="+mj-cs"/>
              </a:rPr>
            </a:br>
            <a:r>
              <a:rPr lang="en-US" sz="1400" kern="1200" dirty="0">
                <a:solidFill>
                  <a:srgbClr val="FFFFFF"/>
                </a:solidFill>
                <a:latin typeface="+mj-lt"/>
                <a:ea typeface="+mj-ea"/>
                <a:cs typeface="+mj-cs"/>
              </a:rPr>
              <a:t>(</a:t>
            </a:r>
            <a:r>
              <a:rPr lang="en-US" sz="1400" kern="1200" dirty="0" err="1">
                <a:solidFill>
                  <a:srgbClr val="FFFFFF"/>
                </a:solidFill>
                <a:latin typeface="+mj-lt"/>
                <a:ea typeface="+mj-ea"/>
                <a:cs typeface="+mj-cs"/>
              </a:rPr>
              <a:t>Zhamak</a:t>
            </a:r>
            <a:r>
              <a:rPr lang="en-US" sz="1400" kern="1200" dirty="0">
                <a:solidFill>
                  <a:srgbClr val="FFFFFF"/>
                </a:solidFill>
                <a:latin typeface="+mj-lt"/>
                <a:ea typeface="+mj-ea"/>
                <a:cs typeface="+mj-cs"/>
              </a:rPr>
              <a:t> </a:t>
            </a:r>
            <a:r>
              <a:rPr lang="en-US" sz="1400" kern="1200" dirty="0" err="1">
                <a:solidFill>
                  <a:srgbClr val="FFFFFF"/>
                </a:solidFill>
                <a:latin typeface="+mj-lt"/>
                <a:ea typeface="+mj-ea"/>
                <a:cs typeface="+mj-cs"/>
              </a:rPr>
              <a:t>Dehghani</a:t>
            </a:r>
            <a:r>
              <a:rPr lang="en-US" sz="1400" kern="1200" dirty="0">
                <a:solidFill>
                  <a:srgbClr val="FFFFFF"/>
                </a:solidFill>
                <a:latin typeface="+mj-lt"/>
                <a:ea typeface="+mj-ea"/>
                <a:cs typeface="+mj-cs"/>
              </a:rPr>
              <a:t>)</a:t>
            </a:r>
            <a:r>
              <a:rPr lang="en-US" sz="2800" kern="1200" dirty="0">
                <a:solidFill>
                  <a:srgbClr val="FFFFFF"/>
                </a:solidFill>
                <a:latin typeface="+mj-lt"/>
                <a:ea typeface="+mj-ea"/>
                <a:cs typeface="+mj-cs"/>
              </a:rPr>
              <a:t> </a:t>
            </a:r>
          </a:p>
        </p:txBody>
      </p:sp>
      <p:pic>
        <p:nvPicPr>
          <p:cNvPr id="4" name="Immagine 3">
            <a:extLst>
              <a:ext uri="{FF2B5EF4-FFF2-40B4-BE49-F238E27FC236}">
                <a16:creationId xmlns:a16="http://schemas.microsoft.com/office/drawing/2014/main" id="{2CA36F33-CBD4-DDC3-A5F7-972522297684}"/>
              </a:ext>
            </a:extLst>
          </p:cNvPr>
          <p:cNvPicPr>
            <a:picLocks noChangeAspect="1"/>
          </p:cNvPicPr>
          <p:nvPr/>
        </p:nvPicPr>
        <p:blipFill>
          <a:blip r:embed="rId2"/>
          <a:stretch>
            <a:fillRect/>
          </a:stretch>
        </p:blipFill>
        <p:spPr>
          <a:xfrm>
            <a:off x="3768425" y="810456"/>
            <a:ext cx="4978760" cy="4966313"/>
          </a:xfrm>
          <a:prstGeom prst="rect">
            <a:avLst/>
          </a:prstGeom>
        </p:spPr>
      </p:pic>
      <p:sp>
        <p:nvSpPr>
          <p:cNvPr id="7" name="Rettangolo con un angolo ritagliato 6">
            <a:extLst>
              <a:ext uri="{FF2B5EF4-FFF2-40B4-BE49-F238E27FC236}">
                <a16:creationId xmlns:a16="http://schemas.microsoft.com/office/drawing/2014/main" id="{675306C0-7D4B-6A3C-A507-6F1F3B96CF89}"/>
              </a:ext>
            </a:extLst>
          </p:cNvPr>
          <p:cNvSpPr/>
          <p:nvPr/>
        </p:nvSpPr>
        <p:spPr>
          <a:xfrm>
            <a:off x="-1" y="0"/>
            <a:ext cx="3347049" cy="3994030"/>
          </a:xfrm>
          <a:prstGeom prst="snip1Rect">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4400" dirty="0"/>
              <a:t>Data Mesh</a:t>
            </a:r>
          </a:p>
          <a:p>
            <a:pPr algn="ctr"/>
            <a:r>
              <a:rPr lang="it-IT" sz="2000" dirty="0"/>
              <a:t>(</a:t>
            </a:r>
            <a:r>
              <a:rPr lang="it-IT" sz="2000" dirty="0" err="1"/>
              <a:t>Zhamak</a:t>
            </a:r>
            <a:r>
              <a:rPr lang="it-IT" sz="2000" dirty="0"/>
              <a:t> </a:t>
            </a:r>
            <a:r>
              <a:rPr lang="it-IT" sz="2000" dirty="0" err="1"/>
              <a:t>Dehghani</a:t>
            </a:r>
            <a:r>
              <a:rPr lang="it-IT" sz="2000" dirty="0"/>
              <a:t>)</a:t>
            </a:r>
          </a:p>
        </p:txBody>
      </p:sp>
    </p:spTree>
    <p:extLst>
      <p:ext uri="{BB962C8B-B14F-4D97-AF65-F5344CB8AC3E}">
        <p14:creationId xmlns:p14="http://schemas.microsoft.com/office/powerpoint/2010/main" val="1172264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D2C19EA5-31A5-8890-05BD-A1A62C3C4FA0}"/>
              </a:ext>
            </a:extLst>
          </p:cNvPr>
          <p:cNvPicPr>
            <a:picLocks noChangeAspect="1"/>
          </p:cNvPicPr>
          <p:nvPr/>
        </p:nvPicPr>
        <p:blipFill>
          <a:blip r:embed="rId2"/>
          <a:stretch>
            <a:fillRect/>
          </a:stretch>
        </p:blipFill>
        <p:spPr>
          <a:xfrm>
            <a:off x="118074" y="1874496"/>
            <a:ext cx="4319397" cy="975749"/>
          </a:xfrm>
          <a:prstGeom prst="rect">
            <a:avLst/>
          </a:prstGeom>
        </p:spPr>
      </p:pic>
      <p:pic>
        <p:nvPicPr>
          <p:cNvPr id="5" name="Immagine 4">
            <a:extLst>
              <a:ext uri="{FF2B5EF4-FFF2-40B4-BE49-F238E27FC236}">
                <a16:creationId xmlns:a16="http://schemas.microsoft.com/office/drawing/2014/main" id="{4FD32225-A72C-188F-C61A-1AAA2B414B05}"/>
              </a:ext>
            </a:extLst>
          </p:cNvPr>
          <p:cNvPicPr>
            <a:picLocks noChangeAspect="1"/>
          </p:cNvPicPr>
          <p:nvPr/>
        </p:nvPicPr>
        <p:blipFill>
          <a:blip r:embed="rId3"/>
          <a:stretch>
            <a:fillRect/>
          </a:stretch>
        </p:blipFill>
        <p:spPr>
          <a:xfrm>
            <a:off x="26634" y="3432839"/>
            <a:ext cx="4331824" cy="820374"/>
          </a:xfrm>
          <a:prstGeom prst="rect">
            <a:avLst/>
          </a:prstGeom>
        </p:spPr>
      </p:pic>
      <p:pic>
        <p:nvPicPr>
          <p:cNvPr id="6" name="Immagine 5">
            <a:extLst>
              <a:ext uri="{FF2B5EF4-FFF2-40B4-BE49-F238E27FC236}">
                <a16:creationId xmlns:a16="http://schemas.microsoft.com/office/drawing/2014/main" id="{0D36DA92-FCAB-E9B1-EAAD-2A8E28135D6F}"/>
              </a:ext>
            </a:extLst>
          </p:cNvPr>
          <p:cNvPicPr>
            <a:picLocks noChangeAspect="1"/>
          </p:cNvPicPr>
          <p:nvPr/>
        </p:nvPicPr>
        <p:blipFill>
          <a:blip r:embed="rId4"/>
          <a:stretch>
            <a:fillRect/>
          </a:stretch>
        </p:blipFill>
        <p:spPr>
          <a:xfrm>
            <a:off x="26634" y="4880259"/>
            <a:ext cx="4338041" cy="876309"/>
          </a:xfrm>
          <a:prstGeom prst="rect">
            <a:avLst/>
          </a:prstGeom>
        </p:spPr>
      </p:pic>
      <p:pic>
        <p:nvPicPr>
          <p:cNvPr id="7" name="Immagine 6">
            <a:extLst>
              <a:ext uri="{FF2B5EF4-FFF2-40B4-BE49-F238E27FC236}">
                <a16:creationId xmlns:a16="http://schemas.microsoft.com/office/drawing/2014/main" id="{6279B511-48C9-9447-D54D-4B431DA47D47}"/>
              </a:ext>
            </a:extLst>
          </p:cNvPr>
          <p:cNvPicPr>
            <a:picLocks noChangeAspect="1"/>
          </p:cNvPicPr>
          <p:nvPr/>
        </p:nvPicPr>
        <p:blipFill>
          <a:blip r:embed="rId5"/>
          <a:stretch>
            <a:fillRect/>
          </a:stretch>
        </p:blipFill>
        <p:spPr>
          <a:xfrm>
            <a:off x="4984379" y="1857771"/>
            <a:ext cx="3489098" cy="912379"/>
          </a:xfrm>
          <a:prstGeom prst="rect">
            <a:avLst/>
          </a:prstGeom>
        </p:spPr>
      </p:pic>
      <p:pic>
        <p:nvPicPr>
          <p:cNvPr id="8" name="Immagine 7">
            <a:extLst>
              <a:ext uri="{FF2B5EF4-FFF2-40B4-BE49-F238E27FC236}">
                <a16:creationId xmlns:a16="http://schemas.microsoft.com/office/drawing/2014/main" id="{962F4001-DB38-25CD-BDDF-F1AEFD012E7A}"/>
              </a:ext>
            </a:extLst>
          </p:cNvPr>
          <p:cNvPicPr>
            <a:picLocks noChangeAspect="1"/>
          </p:cNvPicPr>
          <p:nvPr/>
        </p:nvPicPr>
        <p:blipFill>
          <a:blip r:embed="rId6"/>
          <a:stretch>
            <a:fillRect/>
          </a:stretch>
        </p:blipFill>
        <p:spPr>
          <a:xfrm>
            <a:off x="4437471" y="3491651"/>
            <a:ext cx="4345270" cy="1057979"/>
          </a:xfrm>
          <a:prstGeom prst="rect">
            <a:avLst/>
          </a:prstGeom>
        </p:spPr>
      </p:pic>
      <p:pic>
        <p:nvPicPr>
          <p:cNvPr id="9" name="Immagine 8">
            <a:extLst>
              <a:ext uri="{FF2B5EF4-FFF2-40B4-BE49-F238E27FC236}">
                <a16:creationId xmlns:a16="http://schemas.microsoft.com/office/drawing/2014/main" id="{D033EA99-EB24-6874-C956-9F33FC61C96E}"/>
              </a:ext>
            </a:extLst>
          </p:cNvPr>
          <p:cNvPicPr>
            <a:picLocks noChangeAspect="1"/>
          </p:cNvPicPr>
          <p:nvPr/>
        </p:nvPicPr>
        <p:blipFill>
          <a:blip r:embed="rId7"/>
          <a:stretch>
            <a:fillRect/>
          </a:stretch>
        </p:blipFill>
        <p:spPr>
          <a:xfrm>
            <a:off x="4312144" y="4963946"/>
            <a:ext cx="4760836" cy="912379"/>
          </a:xfrm>
          <a:prstGeom prst="rect">
            <a:avLst/>
          </a:prstGeom>
        </p:spPr>
      </p:pic>
      <p:sp>
        <p:nvSpPr>
          <p:cNvPr id="11" name="Ritardo 10">
            <a:extLst>
              <a:ext uri="{FF2B5EF4-FFF2-40B4-BE49-F238E27FC236}">
                <a16:creationId xmlns:a16="http://schemas.microsoft.com/office/drawing/2014/main" id="{145C6C81-4587-779B-ED76-5EF790F195A7}"/>
              </a:ext>
            </a:extLst>
          </p:cNvPr>
          <p:cNvSpPr/>
          <p:nvPr/>
        </p:nvSpPr>
        <p:spPr>
          <a:xfrm rot="5400000">
            <a:off x="3769749" y="-3769733"/>
            <a:ext cx="1604497"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12" name="CasellaDiTesto 11">
            <a:extLst>
              <a:ext uri="{FF2B5EF4-FFF2-40B4-BE49-F238E27FC236}">
                <a16:creationId xmlns:a16="http://schemas.microsoft.com/office/drawing/2014/main" id="{F8660050-72DC-9077-2A24-A32562E520CB}"/>
              </a:ext>
            </a:extLst>
          </p:cNvPr>
          <p:cNvSpPr txBox="1"/>
          <p:nvPr/>
        </p:nvSpPr>
        <p:spPr>
          <a:xfrm>
            <a:off x="0" y="94916"/>
            <a:ext cx="9143998" cy="769441"/>
          </a:xfrm>
          <a:prstGeom prst="rect">
            <a:avLst/>
          </a:prstGeom>
          <a:noFill/>
        </p:spPr>
        <p:txBody>
          <a:bodyPr wrap="square" rtlCol="0">
            <a:spAutoFit/>
          </a:bodyPr>
          <a:lstStyle/>
          <a:p>
            <a:pPr algn="ct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A socio-technical </a:t>
            </a: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approach</a:t>
            </a:r>
            <a:endPar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58486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I3">
  <a:themeElements>
    <a:clrScheme name="Tema di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i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918</TotalTime>
  <Words>415</Words>
  <Application>Microsoft Office PowerPoint</Application>
  <PresentationFormat>Presentazione su schermo (4:3)</PresentationFormat>
  <Paragraphs>132</Paragraphs>
  <Slides>38</Slides>
  <Notes>2</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38</vt:i4>
      </vt:variant>
    </vt:vector>
  </HeadingPairs>
  <TitlesOfParts>
    <vt:vector size="46" baseType="lpstr">
      <vt:lpstr>Open Sans</vt:lpstr>
      <vt:lpstr>Calibri</vt:lpstr>
      <vt:lpstr>Arial</vt:lpstr>
      <vt:lpstr>Open Sans Light</vt:lpstr>
      <vt:lpstr>Calibri Light</vt:lpstr>
      <vt:lpstr>Cavolini</vt:lpstr>
      <vt:lpstr>Mangal</vt:lpstr>
      <vt:lpstr>Tema I3</vt:lpstr>
      <vt:lpstr>DDD incontra i Dati</vt:lpstr>
      <vt:lpstr>All we need is Data!</vt:lpstr>
      <vt:lpstr>Operational vs Analytical</vt:lpstr>
      <vt:lpstr>Failure Symptoms</vt:lpstr>
      <vt:lpstr>Failure Symptoms</vt:lpstr>
      <vt:lpstr>Misintegration</vt:lpstr>
      <vt:lpstr>Failure Symptoms</vt:lpstr>
      <vt:lpstr>Data Mesh (Zhamak Dehghani) </vt:lpstr>
      <vt:lpstr>Presentazione standard di PowerPoint</vt:lpstr>
      <vt:lpstr>The Principles</vt:lpstr>
      <vt:lpstr>Presentazione standard di PowerPoint</vt:lpstr>
      <vt:lpstr>Presentazione standard di PowerPoint</vt:lpstr>
      <vt:lpstr>Presentazione standard di PowerPoint</vt:lpstr>
      <vt:lpstr>Presentazione standard di PowerPoint</vt:lpstr>
      <vt:lpstr>A Succesful Product</vt:lpstr>
      <vt:lpstr>Failure Symptoms</vt:lpstr>
      <vt:lpstr>Presentazione standard di PowerPoint</vt:lpstr>
      <vt:lpstr>Presentazione standard di PowerPoint</vt:lpstr>
      <vt:lpstr>Failure Symptoms</vt:lpstr>
      <vt:lpstr>Logical Architecture</vt:lpstr>
      <vt:lpstr>Misintegration</vt:lpstr>
      <vt:lpstr>Presentazione standard di PowerPoint</vt:lpstr>
      <vt:lpstr>Failure Symptoms</vt:lpstr>
      <vt:lpstr>Presentazione standard di PowerPoint</vt:lpstr>
      <vt:lpstr>Misintegration</vt:lpstr>
      <vt:lpstr>Misintegration</vt:lpstr>
      <vt:lpstr>Misintegration</vt:lpstr>
      <vt:lpstr>Misintegration</vt:lpstr>
      <vt:lpstr>Consume Data</vt:lpstr>
      <vt:lpstr>Different Needs</vt:lpstr>
      <vt:lpstr>Multimodal Access</vt:lpstr>
      <vt:lpstr>Failure Symptoms</vt:lpstr>
      <vt:lpstr>Failure Symptoms</vt:lpstr>
      <vt:lpstr>Failure Symptoms</vt:lpstr>
      <vt:lpstr>Misintegration</vt:lpstr>
      <vt:lpstr>Failure Symptoms</vt:lpstr>
      <vt:lpstr>Misintegration</vt:lpstr>
      <vt:lpstr>About 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Chierichetti Diego (Chi)</dc:creator>
  <cp:lastModifiedBy>Acerbis Alberto</cp:lastModifiedBy>
  <cp:revision>136</cp:revision>
  <dcterms:created xsi:type="dcterms:W3CDTF">2017-02-20T14:14:58Z</dcterms:created>
  <dcterms:modified xsi:type="dcterms:W3CDTF">2023-06-24T10:11:36Z</dcterms:modified>
</cp:coreProperties>
</file>

<file path=docProps/thumbnail.jpeg>
</file>